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27"/>
  </p:notesMasterIdLst>
  <p:sldIdLst>
    <p:sldId id="334" r:id="rId7"/>
    <p:sldId id="1780" r:id="rId8"/>
    <p:sldId id="1913" r:id="rId9"/>
    <p:sldId id="1920" r:id="rId10"/>
    <p:sldId id="1932" r:id="rId11"/>
    <p:sldId id="1933" r:id="rId12"/>
    <p:sldId id="1934" r:id="rId13"/>
    <p:sldId id="1829" r:id="rId14"/>
    <p:sldId id="1921" r:id="rId15"/>
    <p:sldId id="1922" r:id="rId16"/>
    <p:sldId id="1923" r:id="rId17"/>
    <p:sldId id="1924" r:id="rId18"/>
    <p:sldId id="1925" r:id="rId19"/>
    <p:sldId id="1926" r:id="rId20"/>
    <p:sldId id="1927" r:id="rId21"/>
    <p:sldId id="1928" r:id="rId22"/>
    <p:sldId id="1929" r:id="rId23"/>
    <p:sldId id="1930" r:id="rId24"/>
    <p:sldId id="1906" r:id="rId25"/>
    <p:sldId id="193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ECECE"/>
    <a:srgbClr val="E8E8E8"/>
    <a:srgbClr val="E5353B"/>
    <a:srgbClr val="D92D6D"/>
    <a:srgbClr val="F24381"/>
    <a:srgbClr val="FFC000"/>
    <a:srgbClr val="D45B07"/>
    <a:srgbClr val="5129B2"/>
    <a:srgbClr val="E6F2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49824" autoAdjust="0"/>
  </p:normalViewPr>
  <p:slideViewPr>
    <p:cSldViewPr snapToGrid="0" showGuides="1">
      <p:cViewPr varScale="1">
        <p:scale>
          <a:sx n="56" d="100"/>
          <a:sy n="56" d="100"/>
        </p:scale>
        <p:origin x="3018" y="78"/>
      </p:cViewPr>
      <p:guideLst>
        <p:guide orient="horz" pos="2184"/>
        <p:guide pos="3840"/>
      </p:guideLst>
    </p:cSldViewPr>
  </p:slideViewPr>
  <p:outlineViewPr>
    <p:cViewPr>
      <p:scale>
        <a:sx n="33" d="100"/>
        <a:sy n="33" d="100"/>
      </p:scale>
      <p:origin x="0" y="-2395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m16-01 = “Module Introduction”</a:t>
            </a:r>
          </a:p>
          <a:p>
            <a:endParaRPr lang="en-US" dirty="0"/>
          </a:p>
          <a:p>
            <a:r>
              <a:rPr lang="en-US" dirty="0"/>
              <a:t>Hi everyone, and welcome back to this next module in the course AWS Certified Solutions Architect – Associate.  I’m still Amber Israelsen, and really appreciate you sticking with 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Now let’s look at the language services.</a:t>
            </a:r>
          </a:p>
          <a:p>
            <a:endParaRPr lang="en-US" dirty="0"/>
          </a:p>
          <a:p>
            <a:r>
              <a:rPr lang="en-US" dirty="0"/>
              <a:t>Here we have Translate and Comprehend, as well as Comprehend Medical, which is targeted at the healthcare industry.</a:t>
            </a:r>
          </a:p>
          <a:p>
            <a:endParaRPr lang="en-US" dirty="0"/>
          </a:p>
          <a:p>
            <a:pPr marL="0" indent="0">
              <a:buNone/>
            </a:pPr>
            <a:r>
              <a:rPr lang="en-US" dirty="0"/>
              <a:t>Translate</a:t>
            </a:r>
          </a:p>
          <a:p>
            <a:pPr marL="0" indent="0">
              <a:buNone/>
            </a:pPr>
            <a:r>
              <a:rPr lang="en-US" dirty="0"/>
              <a:t>-Produces natural-sounding language translation—so input English, for instance, and output French.</a:t>
            </a:r>
          </a:p>
          <a:p>
            <a:pPr marL="0" indent="0">
              <a:buNone/>
            </a:pPr>
            <a:r>
              <a:rPr lang="en-US" dirty="0"/>
              <a:t>-A great use case here is when you need to localize applications for a global audience</a:t>
            </a:r>
          </a:p>
          <a:p>
            <a:pPr marL="0" indent="0">
              <a:buNone/>
            </a:pPr>
            <a:r>
              <a:rPr lang="en-US" dirty="0"/>
              <a:t>-Or do sentiment analysis in multiple languages</a:t>
            </a:r>
          </a:p>
          <a:p>
            <a:endParaRPr lang="en-US" dirty="0"/>
          </a:p>
          <a:p>
            <a:r>
              <a:rPr lang="en-US" dirty="0"/>
              <a:t>Comprehend and Comprehend Medical</a:t>
            </a:r>
          </a:p>
          <a:p>
            <a:r>
              <a:rPr lang="en-US" dirty="0"/>
              <a:t>-Are all about making sense of text</a:t>
            </a:r>
          </a:p>
          <a:p>
            <a:r>
              <a:rPr lang="en-US" dirty="0"/>
              <a:t>-Use this make sense of unstructured data like emails, social media posts, reviews and support tickets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836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service for this is called Lex.  With Lex, you can build conversational interfaces, leveraging the same technology that powers Alexa.</a:t>
            </a:r>
          </a:p>
          <a:p>
            <a:endParaRPr lang="en-US" dirty="0"/>
          </a:p>
          <a:p>
            <a:r>
              <a:rPr lang="en-US" dirty="0"/>
              <a:t>Some common use cases here are:</a:t>
            </a:r>
          </a:p>
          <a:p>
            <a:pPr lvl="1"/>
            <a:r>
              <a:rPr lang="en-US" dirty="0"/>
              <a:t>Call center bots where the bot can do the initial intake and then pass the customer off to someone else if needed</a:t>
            </a:r>
          </a:p>
          <a:p>
            <a:pPr lvl="1"/>
            <a:r>
              <a:rPr lang="en-US" dirty="0"/>
              <a:t>Informational bots – things like what’s the weather forecast for next week</a:t>
            </a:r>
          </a:p>
          <a:p>
            <a:pPr lvl="1"/>
            <a:r>
              <a:rPr lang="en-US" dirty="0"/>
              <a:t>Productivity bots – to do things like schedule meetings, book travel tickets and so 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684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Forecasting.  With so much data at our fingertips today, wouldn’t it be nice to be able to make forecasts about the future?</a:t>
            </a:r>
          </a:p>
          <a:p>
            <a:endParaRPr lang="en-US" dirty="0"/>
          </a:p>
          <a:p>
            <a:r>
              <a:rPr lang="en-US" dirty="0"/>
              <a:t>And that’s what Forecast is all about.</a:t>
            </a:r>
          </a:p>
          <a:p>
            <a:endParaRPr lang="en-US" dirty="0"/>
          </a:p>
          <a:p>
            <a:r>
              <a:rPr lang="en-US" dirty="0"/>
              <a:t>It does time-series forecasting using historical and related data</a:t>
            </a:r>
          </a:p>
          <a:p>
            <a:r>
              <a:rPr lang="en-US" dirty="0"/>
              <a:t>-Some common uses are:</a:t>
            </a:r>
          </a:p>
          <a:p>
            <a:pPr lvl="1"/>
            <a:r>
              <a:rPr lang="en-US" dirty="0"/>
              <a:t>Sales forecasting</a:t>
            </a:r>
          </a:p>
          <a:p>
            <a:pPr lvl="1"/>
            <a:r>
              <a:rPr lang="en-US" dirty="0"/>
              <a:t>Financial planning</a:t>
            </a:r>
          </a:p>
          <a:p>
            <a:pPr lvl="1"/>
            <a:r>
              <a:rPr lang="en-US" dirty="0"/>
              <a:t>Resource planning</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824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Recommendations. We’ve touched on these a little bit as far as different algorithms that can be used to build and train a model.</a:t>
            </a:r>
          </a:p>
          <a:p>
            <a:endParaRPr lang="en-US" dirty="0"/>
          </a:p>
          <a:p>
            <a:r>
              <a:rPr lang="en-US" dirty="0"/>
              <a:t>But there’s a service for that too called Personalize.</a:t>
            </a:r>
          </a:p>
          <a:p>
            <a:endParaRPr lang="en-US" dirty="0"/>
          </a:p>
          <a:p>
            <a:r>
              <a:rPr lang="en-US" dirty="0"/>
              <a:t>This is all about personalizing the user experience in real time, so things like:</a:t>
            </a:r>
          </a:p>
          <a:p>
            <a:pPr lvl="1"/>
            <a:r>
              <a:rPr lang="en-US" dirty="0"/>
              <a:t>Similar item recommendations</a:t>
            </a:r>
          </a:p>
          <a:p>
            <a:pPr lvl="1"/>
            <a:r>
              <a:rPr lang="en-US" dirty="0"/>
              <a:t>Content recommendations</a:t>
            </a:r>
          </a:p>
          <a:p>
            <a:pPr lvl="1"/>
            <a:r>
              <a:rPr lang="en-US" dirty="0"/>
              <a:t>Personalized rankings</a:t>
            </a:r>
          </a:p>
          <a:p>
            <a:endParaRPr lang="en-US" dirty="0"/>
          </a:p>
          <a:p>
            <a:r>
              <a:rPr lang="en-US" dirty="0"/>
              <a:t>And that wraps it up for the top layer of AI services.  Now let’s move down a layer to ML Services.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554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 the next layer down—ML services.  This layer is going to be used more by data scientists and ML engineers to create their own prediction models and the like, using the Amazon </a:t>
            </a:r>
            <a:r>
              <a:rPr lang="en-US" dirty="0" err="1"/>
              <a:t>SageMaker</a:t>
            </a:r>
            <a:r>
              <a:rPr lang="en-US" dirty="0"/>
              <a:t> suite of products.</a:t>
            </a:r>
          </a:p>
          <a:p>
            <a:endParaRPr lang="en-US" dirty="0"/>
          </a:p>
          <a:p>
            <a:r>
              <a:rPr lang="en-US" dirty="0"/>
              <a:t>In the Console (</a:t>
            </a:r>
            <a:r>
              <a:rPr lang="en-US" b="1" dirty="0"/>
              <a:t>go here, in Ohio</a:t>
            </a:r>
            <a:r>
              <a:rPr lang="en-US" dirty="0"/>
              <a:t>), if you navigate to </a:t>
            </a:r>
            <a:r>
              <a:rPr lang="en-US" dirty="0" err="1"/>
              <a:t>SageMaker</a:t>
            </a:r>
            <a:r>
              <a:rPr lang="en-US" dirty="0"/>
              <a:t> and specifically Studio, here’s where you can work with your machine learning datasets, write your code, deploy machine learning models and share and collaborate with a broader team.  We’re not going to actually DO anything here, but I just wanted to make </a:t>
            </a:r>
            <a:r>
              <a:rPr lang="en-US" dirty="0" err="1"/>
              <a:t>SageMaker</a:t>
            </a:r>
            <a:r>
              <a:rPr lang="en-US" dirty="0"/>
              <a:t> more concrete if you haven’t seen it before.  This is the core offering for doing ML work.</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14</a:t>
            </a:fld>
            <a:endParaRPr lang="en-US"/>
          </a:p>
        </p:txBody>
      </p:sp>
    </p:spTree>
    <p:extLst>
      <p:ext uri="{BB962C8B-B14F-4D97-AF65-F5344CB8AC3E}">
        <p14:creationId xmlns:p14="http://schemas.microsoft.com/office/powerpoint/2010/main" val="1917583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the foundational layer.</a:t>
            </a:r>
          </a:p>
          <a:p>
            <a:endParaRPr lang="en-US" dirty="0"/>
          </a:p>
          <a:p>
            <a:r>
              <a:rPr lang="en-US" dirty="0"/>
              <a:t>This layer is for machine learning practitioners who want to get into the nitty-gritty details, using different frameworks and having more control of the underlying infrastructure.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15</a:t>
            </a:fld>
            <a:endParaRPr lang="en-US"/>
          </a:p>
        </p:txBody>
      </p:sp>
    </p:spTree>
    <p:extLst>
      <p:ext uri="{BB962C8B-B14F-4D97-AF65-F5344CB8AC3E}">
        <p14:creationId xmlns:p14="http://schemas.microsoft.com/office/powerpoint/2010/main" val="4107961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 frameworks, there are many out there, and Amazon supports TensorFlow, </a:t>
            </a:r>
            <a:r>
              <a:rPr lang="en-US" b="0" dirty="0" err="1"/>
              <a:t>MXNet</a:t>
            </a:r>
            <a:r>
              <a:rPr lang="en-US" b="0" dirty="0"/>
              <a:t> and </a:t>
            </a:r>
            <a:r>
              <a:rPr lang="en-US" b="0" dirty="0" err="1"/>
              <a:t>PyTorch</a:t>
            </a:r>
            <a:r>
              <a:rPr lang="en-US" b="0" dirty="0"/>
              <a:t>. </a:t>
            </a:r>
            <a:endParaRPr lang="en-US" sz="1200" b="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baseline="0" dirty="0">
                <a:latin typeface="+mn-lt"/>
              </a:rPr>
              <a:t>-TensorFlow was created by Google.  It’s very popular today and has good community support.  For languages, it supports </a:t>
            </a:r>
            <a:r>
              <a:rPr lang="en-US" sz="1200" b="0" i="0" kern="1200" dirty="0">
                <a:solidFill>
                  <a:schemeClr val="tx1"/>
                </a:solidFill>
                <a:effectLst/>
                <a:latin typeface="+mn-lt"/>
                <a:ea typeface="+mn-ea"/>
                <a:cs typeface="+mn-cs"/>
              </a:rPr>
              <a:t>Python, C++ and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t>
            </a:r>
            <a:r>
              <a:rPr lang="en-US" sz="1200" b="0" i="0" kern="1200" baseline="0" dirty="0" err="1">
                <a:solidFill>
                  <a:schemeClr val="tx1"/>
                </a:solidFill>
                <a:effectLst/>
                <a:latin typeface="+mn-lt"/>
                <a:ea typeface="+mn-ea"/>
                <a:cs typeface="+mn-cs"/>
              </a:rPr>
              <a:t>MXNet</a:t>
            </a:r>
            <a:r>
              <a:rPr lang="en-US" sz="1200" b="0" i="0" kern="1200" baseline="0" dirty="0">
                <a:solidFill>
                  <a:schemeClr val="tx1"/>
                </a:solidFill>
                <a:effectLst/>
                <a:latin typeface="+mn-lt"/>
                <a:ea typeface="+mn-ea"/>
                <a:cs typeface="+mn-cs"/>
              </a:rPr>
              <a:t> came from Apache.  It supports multiple languages, including Python, C++, R, Julia, Perl and more.</a:t>
            </a:r>
            <a:endParaRPr lang="en-US" sz="1200" b="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baseline="0" dirty="0">
                <a:latin typeface="+mn-lt"/>
              </a:rPr>
              <a:t>-Facebook gave us </a:t>
            </a:r>
            <a:r>
              <a:rPr lang="en-US" sz="1200" b="0" baseline="0" dirty="0" err="1">
                <a:latin typeface="+mn-lt"/>
              </a:rPr>
              <a:t>PyTorch</a:t>
            </a:r>
            <a:r>
              <a:rPr lang="en-US" sz="1200" b="0" baseline="0" dirty="0">
                <a:latin typeface="+mn-lt"/>
              </a:rPr>
              <a:t>, and it’s grown in popularity in recent years.  This is a Python library, and is favored for its flexibility and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baseline="0" dirty="0">
              <a:latin typeface="+mn-lt"/>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672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for interfaces, we have Gluon and </a:t>
            </a:r>
            <a:r>
              <a:rPr lang="en-US" dirty="0" err="1"/>
              <a:t>Keras</a:t>
            </a:r>
            <a:r>
              <a:rPr lang="en-US" dirty="0"/>
              <a:t> (</a:t>
            </a:r>
            <a:r>
              <a:rPr lang="en-US" b="1" dirty="0"/>
              <a:t>click through</a:t>
            </a:r>
            <a:r>
              <a:rPr lang="en-US" dirty="0"/>
              <a:t>).  Where the frameworks we saw a minute ago were built more for developers, these interfaces are built more for researchers and other non-developer types.</a:t>
            </a:r>
          </a:p>
          <a:p>
            <a:endParaRPr lang="en-US" dirty="0"/>
          </a:p>
          <a:p>
            <a:r>
              <a:rPr lang="en-US" dirty="0"/>
              <a:t>They’re basically an interface or API TO the frameworks we just talked about—Gluon works with </a:t>
            </a:r>
            <a:r>
              <a:rPr lang="en-US" dirty="0" err="1"/>
              <a:t>MXNet</a:t>
            </a:r>
            <a:r>
              <a:rPr lang="en-US" dirty="0"/>
              <a:t>, and </a:t>
            </a:r>
            <a:r>
              <a:rPr lang="en-US" dirty="0" err="1"/>
              <a:t>Keras</a:t>
            </a:r>
            <a:r>
              <a:rPr lang="en-US" dirty="0"/>
              <a:t> sits on top of TensorFlow.  And you’ll see where they originated.</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364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infrastructure bucket here—when you’re using </a:t>
            </a:r>
            <a:r>
              <a:rPr lang="en-US" dirty="0" err="1"/>
              <a:t>SageMaker</a:t>
            </a:r>
            <a:r>
              <a:rPr lang="en-US" dirty="0"/>
              <a:t>, most (</a:t>
            </a:r>
            <a:r>
              <a:rPr lang="en-US" b="1" dirty="0"/>
              <a:t>click</a:t>
            </a:r>
            <a:r>
              <a:rPr lang="en-US" dirty="0"/>
              <a:t>) of this is abstracted away from you.  But if you’re working in the lower layer of the stack, you can have more control of your instances and containers.  There are many EC2 instances (</a:t>
            </a:r>
            <a:r>
              <a:rPr lang="en-US" b="1" dirty="0"/>
              <a:t>click</a:t>
            </a:r>
            <a:r>
              <a:rPr lang="en-US" dirty="0"/>
              <a:t>) that are optimized for machine learning these days.  </a:t>
            </a:r>
            <a:r>
              <a:rPr lang="en-US" dirty="0" err="1"/>
              <a:t>Inferentia</a:t>
            </a:r>
            <a:r>
              <a:rPr lang="en-US" dirty="0"/>
              <a:t>, that second icon over, is a chip designed to speed up the inference process. And then (</a:t>
            </a:r>
            <a:r>
              <a:rPr lang="en-US" b="1" dirty="0"/>
              <a:t>click</a:t>
            </a:r>
            <a:r>
              <a:rPr lang="en-US" dirty="0"/>
              <a:t>) containers, as we’ve seen, are used for training and inference with the model.  (</a:t>
            </a:r>
            <a:r>
              <a:rPr lang="en-US" b="1" dirty="0"/>
              <a:t>click</a:t>
            </a:r>
            <a:r>
              <a:rPr lang="en-US" dirty="0"/>
              <a:t>) Elastic inference is a way to lower the cost of inference by attaching GPU-powered acceleration to your instances.</a:t>
            </a:r>
          </a:p>
          <a:p>
            <a:endParaRPr lang="en-US" dirty="0"/>
          </a:p>
          <a:p>
            <a:r>
              <a:rPr lang="en-US" dirty="0"/>
              <a:t>And I won’t get into too many details on Greengrass, but just know that this is used for running IoT devices, such as cameras or sensors in the field.  Greengrass allows these devices to act locally with data they capture locally—which is important if they aren’t constantly connected to the internet—but then you can still publish data to the cloud for analytics and storage.</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886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m16-03 = “Important Points to Remember”</a:t>
            </a:r>
          </a:p>
          <a:p>
            <a:endParaRPr lang="en-US" dirty="0"/>
          </a:p>
          <a:p>
            <a:r>
              <a:rPr lang="en-US" dirty="0"/>
              <a:t>This was a really short module, really just meant to highlight some of the core services that might come up on the exam.  So let’s review those before we move on.</a:t>
            </a:r>
          </a:p>
          <a:p>
            <a:endParaRPr lang="en-US"/>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998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up to our module about machine learning.  As you probably know by now, machine learning is becoming more and more pervasive in our everyday lives, and AWS is at the front of a lot of that innovation, using ML themselves, and offering many services for YOU to do ML work.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Artificial intelligence and machine learning are huge topics–-there’s actually a specialty certification you can get about it.  For the Solutions Architect exam, the questions won’t make up a big portion of the exam, but you may get some questions that test whether you understand some of the core artificial intelligence and machine learning services and what they do.  So this module will be pretty high level and conceptual, focusing on the core use cases for the various services. </a:t>
            </a:r>
          </a:p>
          <a:p>
            <a:endParaRPr lang="en-US" dirty="0"/>
          </a:p>
          <a:p>
            <a:r>
              <a:rPr lang="en-US" dirty="0"/>
              <a:t>Let’s go.</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963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m16-02 = “The AWS Artificial Intelligence and Machine Learning Stack”</a:t>
            </a:r>
          </a:p>
          <a:p>
            <a:endParaRPr lang="en-US" dirty="0"/>
          </a:p>
          <a:p>
            <a:r>
              <a:rPr lang="en-US" dirty="0"/>
              <a:t>There’s a lot happening on this slide—and that’s kind of the key takeaway.  Amazon has a lot of offerings in the AI and ML space, and they’re growing every day.  </a:t>
            </a:r>
          </a:p>
          <a:p>
            <a:endParaRPr lang="en-US" dirty="0"/>
          </a:p>
          <a:p>
            <a:r>
              <a:rPr lang="en-US" dirty="0"/>
              <a:t>Breaking this into the three main parts…</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3</a:t>
            </a:fld>
            <a:endParaRPr lang="en-US"/>
          </a:p>
        </p:txBody>
      </p:sp>
    </p:spTree>
    <p:extLst>
      <p:ext uri="{BB962C8B-B14F-4D97-AF65-F5344CB8AC3E}">
        <p14:creationId xmlns:p14="http://schemas.microsoft.com/office/powerpoint/2010/main" val="1357677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speaking, it goes from higher-level and abstracted at the top of the diagram—where you don’t want to deal with the details of building and training the machine learning model yourself.</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4</a:t>
            </a:fld>
            <a:endParaRPr lang="en-US"/>
          </a:p>
        </p:txBody>
      </p:sp>
    </p:spTree>
    <p:extLst>
      <p:ext uri="{BB962C8B-B14F-4D97-AF65-F5344CB8AC3E}">
        <p14:creationId xmlns:p14="http://schemas.microsoft.com/office/powerpoint/2010/main" val="1306076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in the middle, with </a:t>
            </a:r>
            <a:r>
              <a:rPr lang="en-US" dirty="0" err="1"/>
              <a:t>SageMaker</a:t>
            </a:r>
            <a:r>
              <a:rPr lang="en-US" dirty="0"/>
              <a:t>, you have a lot more control, but </a:t>
            </a:r>
            <a:r>
              <a:rPr lang="en-US" dirty="0" err="1"/>
              <a:t>SageMaker</a:t>
            </a:r>
            <a:r>
              <a:rPr lang="en-US" dirty="0"/>
              <a:t> is still doing a lot of the heavy lifting.</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a:t>
            </a:fld>
            <a:endParaRPr lang="en-US"/>
          </a:p>
        </p:txBody>
      </p:sp>
    </p:spTree>
    <p:extLst>
      <p:ext uri="{BB962C8B-B14F-4D97-AF65-F5344CB8AC3E}">
        <p14:creationId xmlns:p14="http://schemas.microsoft.com/office/powerpoint/2010/main" val="844927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the bottom layer, where you’re comfortable working at the framework level and having more control of the underlying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6</a:t>
            </a:fld>
            <a:endParaRPr lang="en-US"/>
          </a:p>
        </p:txBody>
      </p:sp>
    </p:spTree>
    <p:extLst>
      <p:ext uri="{BB962C8B-B14F-4D97-AF65-F5344CB8AC3E}">
        <p14:creationId xmlns:p14="http://schemas.microsoft.com/office/powerpoint/2010/main" val="2101233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 purposes, if you get questions related to artificial intelligence or machine learning, they’ll likely focus on the AI services shown here on the top, so let’s get into those.</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7</a:t>
            </a:fld>
            <a:endParaRPr lang="en-US"/>
          </a:p>
        </p:txBody>
      </p:sp>
    </p:spTree>
    <p:extLst>
      <p:ext uri="{BB962C8B-B14F-4D97-AF65-F5344CB8AC3E}">
        <p14:creationId xmlns:p14="http://schemas.microsoft.com/office/powerpoint/2010/main" val="2931405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Vision</a:t>
            </a:r>
          </a:p>
          <a:p>
            <a:endParaRPr lang="en-US" dirty="0"/>
          </a:p>
          <a:p>
            <a:r>
              <a:rPr lang="en-US" dirty="0"/>
              <a:t>There are three services to know about here: Rekognition Image, Rekognition Video and </a:t>
            </a:r>
            <a:r>
              <a:rPr lang="en-US" dirty="0" err="1"/>
              <a:t>Textract</a:t>
            </a:r>
            <a:r>
              <a:rPr lang="en-US" dirty="0"/>
              <a:t>.</a:t>
            </a:r>
          </a:p>
          <a:p>
            <a:endParaRPr lang="en-US" dirty="0"/>
          </a:p>
          <a:p>
            <a:r>
              <a:rPr lang="en-US" dirty="0"/>
              <a:t>Rekognition Image is used for things like:</a:t>
            </a:r>
          </a:p>
          <a:p>
            <a:r>
              <a:rPr lang="en-US" dirty="0"/>
              <a:t>-Facial recognition</a:t>
            </a:r>
          </a:p>
          <a:p>
            <a:r>
              <a:rPr lang="en-US" dirty="0"/>
              <a:t>-Image search</a:t>
            </a:r>
          </a:p>
          <a:p>
            <a:r>
              <a:rPr lang="en-US" dirty="0"/>
              <a:t>-Sentiment analysis</a:t>
            </a:r>
          </a:p>
          <a:p>
            <a:r>
              <a:rPr lang="en-US" dirty="0"/>
              <a:t>-Image moderation</a:t>
            </a:r>
          </a:p>
          <a:p>
            <a:r>
              <a:rPr lang="en-US" dirty="0"/>
              <a:t>-Face-based verification</a:t>
            </a:r>
          </a:p>
          <a:p>
            <a:endParaRPr lang="en-US" dirty="0"/>
          </a:p>
          <a:p>
            <a:r>
              <a:rPr lang="en-US" dirty="0"/>
              <a:t>Rekognition Video, as you might suspect from the name, is for video, things like:</a:t>
            </a:r>
          </a:p>
          <a:p>
            <a:r>
              <a:rPr lang="en-US" dirty="0"/>
              <a:t>-Video search</a:t>
            </a:r>
          </a:p>
          <a:p>
            <a:r>
              <a:rPr lang="en-US" dirty="0"/>
              <a:t>-Video moderation</a:t>
            </a:r>
          </a:p>
          <a:p>
            <a:endParaRPr lang="en-US" dirty="0"/>
          </a:p>
          <a:p>
            <a:r>
              <a:rPr lang="en-US" dirty="0"/>
              <a:t>And finally, </a:t>
            </a:r>
            <a:r>
              <a:rPr lang="en-US" dirty="0" err="1"/>
              <a:t>Textract</a:t>
            </a:r>
            <a:r>
              <a:rPr lang="en-US" dirty="0"/>
              <a:t>, you can use this for:</a:t>
            </a:r>
          </a:p>
          <a:p>
            <a:r>
              <a:rPr lang="en-US" dirty="0"/>
              <a:t>-Document import and processing</a:t>
            </a:r>
          </a:p>
          <a:p>
            <a:r>
              <a:rPr lang="en-US" dirty="0"/>
              <a:t>-Text extraction for natural language processing (NLP)</a:t>
            </a:r>
          </a:p>
          <a:p>
            <a:r>
              <a:rPr lang="en-US" dirty="0"/>
              <a:t>This is just going to extract the text out, and then you can use other services like Comprehend to make sense of it.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276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Speech</a:t>
            </a:r>
          </a:p>
          <a:p>
            <a:endParaRPr lang="en-US" dirty="0"/>
          </a:p>
          <a:p>
            <a:r>
              <a:rPr lang="en-US" dirty="0"/>
              <a:t>Those are Polly and Transcribe.</a:t>
            </a:r>
          </a:p>
          <a:p>
            <a:endParaRPr lang="en-US" dirty="0"/>
          </a:p>
          <a:p>
            <a:pPr marL="0" indent="0">
              <a:buNone/>
            </a:pPr>
            <a:r>
              <a:rPr lang="en-US" dirty="0"/>
              <a:t>Polly</a:t>
            </a:r>
          </a:p>
          <a:p>
            <a:pPr marL="0" indent="0">
              <a:buNone/>
            </a:pPr>
            <a:r>
              <a:rPr lang="en-US" dirty="0"/>
              <a:t>-Is the text-to-speech service.  You’ll sometimes see the Polly logo has a parrot on it, so just remember that like a parrot, Polly is going to talk.</a:t>
            </a:r>
          </a:p>
          <a:p>
            <a:pPr marL="0" indent="0">
              <a:buNone/>
            </a:pPr>
            <a:r>
              <a:rPr lang="en-US" dirty="0"/>
              <a:t>-Some uses cases here are reading e-books and training materials to the visually impaired</a:t>
            </a:r>
          </a:p>
          <a:p>
            <a:pPr marL="0" indent="0">
              <a:buNone/>
            </a:pPr>
            <a:r>
              <a:rPr lang="en-US" dirty="0"/>
              <a:t>-And announcement systems</a:t>
            </a:r>
          </a:p>
          <a:p>
            <a:pPr marL="0" indent="0">
              <a:buNone/>
            </a:pPr>
            <a:endParaRPr lang="en-US" dirty="0"/>
          </a:p>
          <a:p>
            <a:pPr marL="0" indent="0">
              <a:buNone/>
            </a:pPr>
            <a:r>
              <a:rPr lang="en-US" dirty="0"/>
              <a:t>Transcribe is the reverse service, with speech-to-text.  Here, someone talks and then Transcribe is going to type, or transcribe, what’s said.</a:t>
            </a:r>
          </a:p>
          <a:p>
            <a:pPr marL="0" indent="0">
              <a:buNone/>
            </a:pPr>
            <a:r>
              <a:rPr lang="en-US" dirty="0"/>
              <a:t>-Some use cases for this would be closed captioning and subtitles</a:t>
            </a:r>
          </a:p>
          <a:p>
            <a:pPr marL="0" indent="0">
              <a:buNone/>
            </a:pPr>
            <a:r>
              <a:rPr lang="en-US" dirty="0"/>
              <a:t>-Or maybe transcribing customer service calls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75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70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4.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15.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6.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082345"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Machine Learning</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a:xfrm>
            <a:off x="5347547" y="758614"/>
            <a:ext cx="6509173" cy="5919895"/>
          </a:xfrm>
        </p:spPr>
        <p:txBody>
          <a:bodyPr/>
          <a:lstStyle/>
          <a:p>
            <a:r>
              <a:rPr lang="en-US" dirty="0"/>
              <a:t>Translate</a:t>
            </a:r>
          </a:p>
          <a:p>
            <a:pPr lvl="1"/>
            <a:r>
              <a:rPr lang="en-US" dirty="0"/>
              <a:t>Natural-sounding language translation</a:t>
            </a:r>
          </a:p>
          <a:p>
            <a:pPr lvl="1"/>
            <a:r>
              <a:rPr lang="en-US" dirty="0"/>
              <a:t>Localization of applications</a:t>
            </a:r>
          </a:p>
          <a:p>
            <a:pPr lvl="1"/>
            <a:r>
              <a:rPr lang="en-US" dirty="0"/>
              <a:t>Multilingual sentiment analysis</a:t>
            </a:r>
          </a:p>
          <a:p>
            <a:r>
              <a:rPr lang="en-US" dirty="0"/>
              <a:t>Comprehend and Comprehend Medical</a:t>
            </a:r>
          </a:p>
          <a:p>
            <a:pPr lvl="1"/>
            <a:r>
              <a:rPr lang="en-US" dirty="0"/>
              <a:t>Natural language process (NLP) of text</a:t>
            </a:r>
          </a:p>
          <a:p>
            <a:pPr lvl="1"/>
            <a:r>
              <a:rPr lang="en-US" dirty="0"/>
              <a:t>Make sense of unstructured data such as emails, social media, reviews, and support tickets</a:t>
            </a:r>
          </a:p>
        </p:txBody>
      </p:sp>
      <p:pic>
        <p:nvPicPr>
          <p:cNvPr id="6" name="Picture 5">
            <a:extLst>
              <a:ext uri="{FF2B5EF4-FFF2-40B4-BE49-F238E27FC236}">
                <a16:creationId xmlns:a16="http://schemas.microsoft.com/office/drawing/2014/main" id="{E3EFBE65-FEBB-AB72-6644-1CD22035B6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685" r="40699" b="14952"/>
          <a:stretch/>
        </p:blipFill>
        <p:spPr>
          <a:xfrm>
            <a:off x="0" y="-33709"/>
            <a:ext cx="4831526" cy="6891709"/>
          </a:xfrm>
          <a:prstGeom prst="rect">
            <a:avLst/>
          </a:prstGeom>
        </p:spPr>
      </p:pic>
    </p:spTree>
    <p:extLst>
      <p:ext uri="{BB962C8B-B14F-4D97-AF65-F5344CB8AC3E}">
        <p14:creationId xmlns:p14="http://schemas.microsoft.com/office/powerpoint/2010/main" val="317952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a:xfrm>
            <a:off x="5347547" y="758614"/>
            <a:ext cx="6509173" cy="5919895"/>
          </a:xfrm>
        </p:spPr>
        <p:txBody>
          <a:bodyPr/>
          <a:lstStyle/>
          <a:p>
            <a:r>
              <a:rPr lang="en-US" dirty="0"/>
              <a:t>Lex</a:t>
            </a:r>
          </a:p>
          <a:p>
            <a:pPr lvl="1"/>
            <a:r>
              <a:rPr lang="en-US" dirty="0"/>
              <a:t>Conversational interfaces, using the same technology as Amazon Alexa</a:t>
            </a:r>
          </a:p>
          <a:p>
            <a:pPr lvl="1"/>
            <a:r>
              <a:rPr lang="en-US" dirty="0"/>
              <a:t>Call center bots</a:t>
            </a:r>
          </a:p>
          <a:p>
            <a:pPr lvl="1"/>
            <a:r>
              <a:rPr lang="en-US" dirty="0"/>
              <a:t>Informational bots</a:t>
            </a:r>
          </a:p>
          <a:p>
            <a:pPr lvl="1"/>
            <a:r>
              <a:rPr lang="en-US" dirty="0"/>
              <a:t>Productivity bots</a:t>
            </a:r>
          </a:p>
        </p:txBody>
      </p:sp>
      <p:pic>
        <p:nvPicPr>
          <p:cNvPr id="4" name="Picture 3">
            <a:extLst>
              <a:ext uri="{FF2B5EF4-FFF2-40B4-BE49-F238E27FC236}">
                <a16:creationId xmlns:a16="http://schemas.microsoft.com/office/drawing/2014/main" id="{7AF86606-587C-4140-28D1-0F450BFC7B0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989" t="3624" r="41575" b="12233"/>
          <a:stretch/>
        </p:blipFill>
        <p:spPr>
          <a:xfrm>
            <a:off x="0" y="-33710"/>
            <a:ext cx="4831526" cy="6891709"/>
          </a:xfrm>
          <a:prstGeom prst="rect">
            <a:avLst/>
          </a:prstGeom>
        </p:spPr>
      </p:pic>
    </p:spTree>
    <p:extLst>
      <p:ext uri="{BB962C8B-B14F-4D97-AF65-F5344CB8AC3E}">
        <p14:creationId xmlns:p14="http://schemas.microsoft.com/office/powerpoint/2010/main" val="165620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a:xfrm>
            <a:off x="5347547" y="758614"/>
            <a:ext cx="6509173" cy="5919895"/>
          </a:xfrm>
        </p:spPr>
        <p:txBody>
          <a:bodyPr/>
          <a:lstStyle/>
          <a:p>
            <a:r>
              <a:rPr lang="en-US" dirty="0"/>
              <a:t>Forecast</a:t>
            </a:r>
          </a:p>
          <a:p>
            <a:pPr lvl="1"/>
            <a:r>
              <a:rPr lang="en-US" dirty="0"/>
              <a:t>Time-series forecasting that takes in historical and related data</a:t>
            </a:r>
          </a:p>
          <a:p>
            <a:pPr lvl="1"/>
            <a:r>
              <a:rPr lang="en-US" dirty="0"/>
              <a:t>Sales forecasting</a:t>
            </a:r>
          </a:p>
          <a:p>
            <a:pPr lvl="1"/>
            <a:r>
              <a:rPr lang="en-US" dirty="0"/>
              <a:t>Financial planning</a:t>
            </a:r>
          </a:p>
          <a:p>
            <a:pPr lvl="1"/>
            <a:r>
              <a:rPr lang="en-US" dirty="0"/>
              <a:t>Resource planning</a:t>
            </a:r>
          </a:p>
        </p:txBody>
      </p:sp>
      <p:pic>
        <p:nvPicPr>
          <p:cNvPr id="5" name="Picture 4">
            <a:extLst>
              <a:ext uri="{FF2B5EF4-FFF2-40B4-BE49-F238E27FC236}">
                <a16:creationId xmlns:a16="http://schemas.microsoft.com/office/drawing/2014/main" id="{732A63D7-B61E-1062-C20D-E10E00EED5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942" t="7339" r="33624" b="7645"/>
          <a:stretch/>
        </p:blipFill>
        <p:spPr>
          <a:xfrm>
            <a:off x="0" y="-33709"/>
            <a:ext cx="4831526" cy="6891710"/>
          </a:xfrm>
          <a:prstGeom prst="rect">
            <a:avLst/>
          </a:prstGeom>
        </p:spPr>
      </p:pic>
    </p:spTree>
    <p:extLst>
      <p:ext uri="{BB962C8B-B14F-4D97-AF65-F5344CB8AC3E}">
        <p14:creationId xmlns:p14="http://schemas.microsoft.com/office/powerpoint/2010/main" val="293514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a:xfrm>
            <a:off x="5347547" y="758614"/>
            <a:ext cx="6509173" cy="5919895"/>
          </a:xfrm>
        </p:spPr>
        <p:txBody>
          <a:bodyPr/>
          <a:lstStyle/>
          <a:p>
            <a:r>
              <a:rPr lang="en-US" dirty="0"/>
              <a:t>Personalize</a:t>
            </a:r>
          </a:p>
          <a:p>
            <a:pPr lvl="1"/>
            <a:r>
              <a:rPr lang="en-US" dirty="0"/>
              <a:t>Real-time personalization and recommendation</a:t>
            </a:r>
          </a:p>
          <a:p>
            <a:pPr lvl="1"/>
            <a:r>
              <a:rPr lang="en-US" dirty="0"/>
              <a:t>Similar item recommendations</a:t>
            </a:r>
          </a:p>
          <a:p>
            <a:pPr lvl="1"/>
            <a:r>
              <a:rPr lang="en-US" dirty="0"/>
              <a:t>Content recommendations</a:t>
            </a:r>
          </a:p>
          <a:p>
            <a:pPr lvl="1"/>
            <a:r>
              <a:rPr lang="en-US" dirty="0"/>
              <a:t>Personalized rankings</a:t>
            </a:r>
          </a:p>
        </p:txBody>
      </p:sp>
      <p:pic>
        <p:nvPicPr>
          <p:cNvPr id="4" name="Picture 3" descr="A picture containing person, wall, indoor, kitchen&#10;&#10;Description automatically generated">
            <a:extLst>
              <a:ext uri="{FF2B5EF4-FFF2-40B4-BE49-F238E27FC236}">
                <a16:creationId xmlns:a16="http://schemas.microsoft.com/office/drawing/2014/main" id="{5125E3FA-4254-3D5D-4638-BB2BB5F8D47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239" t="1529" r="28638" b="27453"/>
          <a:stretch/>
        </p:blipFill>
        <p:spPr>
          <a:xfrm>
            <a:off x="0" y="-33710"/>
            <a:ext cx="4831526" cy="6905585"/>
          </a:xfrm>
          <a:prstGeom prst="rect">
            <a:avLst/>
          </a:prstGeom>
        </p:spPr>
      </p:pic>
    </p:spTree>
    <p:extLst>
      <p:ext uri="{BB962C8B-B14F-4D97-AF65-F5344CB8AC3E}">
        <p14:creationId xmlns:p14="http://schemas.microsoft.com/office/powerpoint/2010/main" val="328191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63DC83-69FE-1E42-4D5C-0E6A3590C622}"/>
              </a:ext>
            </a:extLst>
          </p:cNvPr>
          <p:cNvSpPr/>
          <p:nvPr/>
        </p:nvSpPr>
        <p:spPr>
          <a:xfrm>
            <a:off x="530335" y="670689"/>
            <a:ext cx="2515789"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VISION</a:t>
            </a:r>
          </a:p>
        </p:txBody>
      </p:sp>
      <p:sp>
        <p:nvSpPr>
          <p:cNvPr id="10" name="Rectangle 9">
            <a:extLst>
              <a:ext uri="{FF2B5EF4-FFF2-40B4-BE49-F238E27FC236}">
                <a16:creationId xmlns:a16="http://schemas.microsoft.com/office/drawing/2014/main" id="{4FF4BDF7-789A-44FD-8B52-4C2010B77A73}"/>
              </a:ext>
            </a:extLst>
          </p:cNvPr>
          <p:cNvSpPr/>
          <p:nvPr/>
        </p:nvSpPr>
        <p:spPr>
          <a:xfrm>
            <a:off x="530334" y="1070739"/>
            <a:ext cx="2515789"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pic>
        <p:nvPicPr>
          <p:cNvPr id="11" name="Picture 10">
            <a:extLst>
              <a:ext uri="{FF2B5EF4-FFF2-40B4-BE49-F238E27FC236}">
                <a16:creationId xmlns:a16="http://schemas.microsoft.com/office/drawing/2014/main" id="{5217330C-56B1-C506-5710-178A75A862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504" y="1236119"/>
            <a:ext cx="457200" cy="457200"/>
          </a:xfrm>
          <a:prstGeom prst="rect">
            <a:avLst/>
          </a:prstGeom>
        </p:spPr>
      </p:pic>
      <p:pic>
        <p:nvPicPr>
          <p:cNvPr id="12" name="Picture 11">
            <a:extLst>
              <a:ext uri="{FF2B5EF4-FFF2-40B4-BE49-F238E27FC236}">
                <a16:creationId xmlns:a16="http://schemas.microsoft.com/office/drawing/2014/main" id="{ABB1CF71-BB18-D849-1F00-308D8EB9F4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613" y="1236119"/>
            <a:ext cx="457200" cy="457200"/>
          </a:xfrm>
          <a:prstGeom prst="rect">
            <a:avLst/>
          </a:prstGeom>
        </p:spPr>
      </p:pic>
      <p:sp>
        <p:nvSpPr>
          <p:cNvPr id="13" name="TextBox 12">
            <a:extLst>
              <a:ext uri="{FF2B5EF4-FFF2-40B4-BE49-F238E27FC236}">
                <a16:creationId xmlns:a16="http://schemas.microsoft.com/office/drawing/2014/main" id="{BA1B08ED-B018-498A-5832-2D2517326CD7}"/>
              </a:ext>
            </a:extLst>
          </p:cNvPr>
          <p:cNvSpPr txBox="1"/>
          <p:nvPr/>
        </p:nvSpPr>
        <p:spPr>
          <a:xfrm>
            <a:off x="514105"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IMAGE</a:t>
            </a:r>
          </a:p>
        </p:txBody>
      </p:sp>
      <p:sp>
        <p:nvSpPr>
          <p:cNvPr id="14" name="TextBox 13">
            <a:extLst>
              <a:ext uri="{FF2B5EF4-FFF2-40B4-BE49-F238E27FC236}">
                <a16:creationId xmlns:a16="http://schemas.microsoft.com/office/drawing/2014/main" id="{796A2BA4-3434-BC7F-F377-ADB5E74DC4ED}"/>
              </a:ext>
            </a:extLst>
          </p:cNvPr>
          <p:cNvSpPr txBox="1"/>
          <p:nvPr/>
        </p:nvSpPr>
        <p:spPr>
          <a:xfrm>
            <a:off x="1340996"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VIDEO</a:t>
            </a:r>
          </a:p>
        </p:txBody>
      </p:sp>
      <p:sp>
        <p:nvSpPr>
          <p:cNvPr id="15" name="TextBox 14">
            <a:extLst>
              <a:ext uri="{FF2B5EF4-FFF2-40B4-BE49-F238E27FC236}">
                <a16:creationId xmlns:a16="http://schemas.microsoft.com/office/drawing/2014/main" id="{AC940B87-920B-CA6E-0687-93732F55EE11}"/>
              </a:ext>
            </a:extLst>
          </p:cNvPr>
          <p:cNvSpPr txBox="1"/>
          <p:nvPr/>
        </p:nvSpPr>
        <p:spPr>
          <a:xfrm>
            <a:off x="2138588" y="1701786"/>
            <a:ext cx="978216" cy="215444"/>
          </a:xfrm>
          <a:prstGeom prst="rect">
            <a:avLst/>
          </a:prstGeom>
          <a:noFill/>
        </p:spPr>
        <p:txBody>
          <a:bodyPr wrap="square" rtlCol="0">
            <a:spAutoFit/>
          </a:bodyPr>
          <a:lstStyle/>
          <a:p>
            <a:pPr algn="ctr"/>
            <a:r>
              <a:rPr lang="en-US" sz="800" dirty="0">
                <a:solidFill>
                  <a:srgbClr val="404040"/>
                </a:solidFill>
                <a:latin typeface="Gotham Medium"/>
              </a:rPr>
              <a:t>TEXTRACT</a:t>
            </a:r>
          </a:p>
        </p:txBody>
      </p:sp>
      <p:sp>
        <p:nvSpPr>
          <p:cNvPr id="16" name="Rectangle 15">
            <a:extLst>
              <a:ext uri="{FF2B5EF4-FFF2-40B4-BE49-F238E27FC236}">
                <a16:creationId xmlns:a16="http://schemas.microsoft.com/office/drawing/2014/main" id="{5BBBE901-31C1-959B-D4F1-8B9A7C95C1D4}"/>
              </a:ext>
            </a:extLst>
          </p:cNvPr>
          <p:cNvSpPr/>
          <p:nvPr/>
        </p:nvSpPr>
        <p:spPr>
          <a:xfrm>
            <a:off x="3146255" y="672872"/>
            <a:ext cx="1589961"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SPEECH</a:t>
            </a:r>
          </a:p>
        </p:txBody>
      </p:sp>
      <p:sp>
        <p:nvSpPr>
          <p:cNvPr id="17" name="Rectangle 16">
            <a:extLst>
              <a:ext uri="{FF2B5EF4-FFF2-40B4-BE49-F238E27FC236}">
                <a16:creationId xmlns:a16="http://schemas.microsoft.com/office/drawing/2014/main" id="{D66409D9-102D-FD37-D1B4-E97324052F30}"/>
              </a:ext>
            </a:extLst>
          </p:cNvPr>
          <p:cNvSpPr/>
          <p:nvPr/>
        </p:nvSpPr>
        <p:spPr>
          <a:xfrm>
            <a:off x="3146255" y="1072922"/>
            <a:ext cx="1589962"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18" name="TextBox 17">
            <a:extLst>
              <a:ext uri="{FF2B5EF4-FFF2-40B4-BE49-F238E27FC236}">
                <a16:creationId xmlns:a16="http://schemas.microsoft.com/office/drawing/2014/main" id="{65ECF1DE-2BDB-7BEA-83FC-491E047EA102}"/>
              </a:ext>
            </a:extLst>
          </p:cNvPr>
          <p:cNvSpPr txBox="1"/>
          <p:nvPr/>
        </p:nvSpPr>
        <p:spPr>
          <a:xfrm>
            <a:off x="3066077" y="1701786"/>
            <a:ext cx="978216" cy="215444"/>
          </a:xfrm>
          <a:prstGeom prst="rect">
            <a:avLst/>
          </a:prstGeom>
          <a:noFill/>
        </p:spPr>
        <p:txBody>
          <a:bodyPr wrap="square" rtlCol="0">
            <a:spAutoFit/>
          </a:bodyPr>
          <a:lstStyle/>
          <a:p>
            <a:pPr algn="ctr"/>
            <a:r>
              <a:rPr lang="en-US" sz="800" dirty="0">
                <a:solidFill>
                  <a:srgbClr val="404040"/>
                </a:solidFill>
                <a:latin typeface="Gotham Medium"/>
              </a:rPr>
              <a:t>POLLY</a:t>
            </a:r>
          </a:p>
        </p:txBody>
      </p:sp>
      <p:sp>
        <p:nvSpPr>
          <p:cNvPr id="19" name="TextBox 18">
            <a:extLst>
              <a:ext uri="{FF2B5EF4-FFF2-40B4-BE49-F238E27FC236}">
                <a16:creationId xmlns:a16="http://schemas.microsoft.com/office/drawing/2014/main" id="{920663C3-C1A9-9CA8-100C-64C6420F335E}"/>
              </a:ext>
            </a:extLst>
          </p:cNvPr>
          <p:cNvSpPr txBox="1"/>
          <p:nvPr/>
        </p:nvSpPr>
        <p:spPr>
          <a:xfrm>
            <a:off x="3784944"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TRANSCRIBE</a:t>
            </a:r>
          </a:p>
        </p:txBody>
      </p:sp>
      <p:pic>
        <p:nvPicPr>
          <p:cNvPr id="20" name="Picture 19">
            <a:extLst>
              <a:ext uri="{FF2B5EF4-FFF2-40B4-BE49-F238E27FC236}">
                <a16:creationId xmlns:a16="http://schemas.microsoft.com/office/drawing/2014/main" id="{701E4496-C527-2B54-BF6B-9D3AD76952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6818" y="1236119"/>
            <a:ext cx="457200" cy="457200"/>
          </a:xfrm>
          <a:prstGeom prst="rect">
            <a:avLst/>
          </a:prstGeom>
        </p:spPr>
      </p:pic>
      <p:pic>
        <p:nvPicPr>
          <p:cNvPr id="21" name="Picture 20">
            <a:extLst>
              <a:ext uri="{FF2B5EF4-FFF2-40B4-BE49-F238E27FC236}">
                <a16:creationId xmlns:a16="http://schemas.microsoft.com/office/drawing/2014/main" id="{198549F0-11EE-AF63-1C33-69F85ADD5D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5452" y="1236119"/>
            <a:ext cx="457200" cy="457200"/>
          </a:xfrm>
          <a:prstGeom prst="rect">
            <a:avLst/>
          </a:prstGeom>
        </p:spPr>
      </p:pic>
      <p:sp>
        <p:nvSpPr>
          <p:cNvPr id="22" name="Rectangle 21">
            <a:extLst>
              <a:ext uri="{FF2B5EF4-FFF2-40B4-BE49-F238E27FC236}">
                <a16:creationId xmlns:a16="http://schemas.microsoft.com/office/drawing/2014/main" id="{60AFD6A2-D074-050C-4996-CC2C8CC50888}"/>
              </a:ext>
            </a:extLst>
          </p:cNvPr>
          <p:cNvSpPr/>
          <p:nvPr/>
        </p:nvSpPr>
        <p:spPr>
          <a:xfrm>
            <a:off x="4850318" y="667577"/>
            <a:ext cx="1782082"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LANGUAGE</a:t>
            </a:r>
          </a:p>
        </p:txBody>
      </p:sp>
      <p:sp>
        <p:nvSpPr>
          <p:cNvPr id="23" name="Rectangle 22">
            <a:extLst>
              <a:ext uri="{FF2B5EF4-FFF2-40B4-BE49-F238E27FC236}">
                <a16:creationId xmlns:a16="http://schemas.microsoft.com/office/drawing/2014/main" id="{FBF5B576-28DD-B60F-3C2C-4982735ACE27}"/>
              </a:ext>
            </a:extLst>
          </p:cNvPr>
          <p:cNvSpPr/>
          <p:nvPr/>
        </p:nvSpPr>
        <p:spPr>
          <a:xfrm>
            <a:off x="4850316" y="1067627"/>
            <a:ext cx="178208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24" name="TextBox 23">
            <a:extLst>
              <a:ext uri="{FF2B5EF4-FFF2-40B4-BE49-F238E27FC236}">
                <a16:creationId xmlns:a16="http://schemas.microsoft.com/office/drawing/2014/main" id="{5563CF5F-A764-755A-6385-AB3EF63651E5}"/>
              </a:ext>
            </a:extLst>
          </p:cNvPr>
          <p:cNvSpPr txBox="1"/>
          <p:nvPr/>
        </p:nvSpPr>
        <p:spPr>
          <a:xfrm>
            <a:off x="4791098"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TRANSLATE</a:t>
            </a:r>
          </a:p>
        </p:txBody>
      </p:sp>
      <p:sp>
        <p:nvSpPr>
          <p:cNvPr id="25" name="TextBox 24">
            <a:extLst>
              <a:ext uri="{FF2B5EF4-FFF2-40B4-BE49-F238E27FC236}">
                <a16:creationId xmlns:a16="http://schemas.microsoft.com/office/drawing/2014/main" id="{597EC8CB-F215-BBEF-19F1-910F0A5733AC}"/>
              </a:ext>
            </a:extLst>
          </p:cNvPr>
          <p:cNvSpPr txBox="1"/>
          <p:nvPr/>
        </p:nvSpPr>
        <p:spPr>
          <a:xfrm>
            <a:off x="5562450" y="1701786"/>
            <a:ext cx="1107761" cy="461665"/>
          </a:xfrm>
          <a:prstGeom prst="rect">
            <a:avLst/>
          </a:prstGeom>
          <a:noFill/>
        </p:spPr>
        <p:txBody>
          <a:bodyPr wrap="square" rtlCol="0">
            <a:spAutoFit/>
          </a:bodyPr>
          <a:lstStyle/>
          <a:p>
            <a:pPr algn="ctr"/>
            <a:r>
              <a:rPr lang="en-US" sz="800" dirty="0">
                <a:solidFill>
                  <a:srgbClr val="404040"/>
                </a:solidFill>
                <a:latin typeface="Gotham Medium"/>
              </a:rPr>
              <a:t>COMPREHEND </a:t>
            </a:r>
            <a:br>
              <a:rPr lang="en-US" sz="800" dirty="0">
                <a:solidFill>
                  <a:srgbClr val="404040"/>
                </a:solidFill>
                <a:latin typeface="Gotham Medium"/>
              </a:rPr>
            </a:br>
            <a:r>
              <a:rPr lang="en-US" sz="800" dirty="0">
                <a:solidFill>
                  <a:srgbClr val="404040"/>
                </a:solidFill>
                <a:latin typeface="Gotham Medium"/>
              </a:rPr>
              <a:t>&amp; COMPREHEND MEDICAL</a:t>
            </a:r>
          </a:p>
        </p:txBody>
      </p:sp>
      <p:pic>
        <p:nvPicPr>
          <p:cNvPr id="26" name="Picture 25">
            <a:extLst>
              <a:ext uri="{FF2B5EF4-FFF2-40B4-BE49-F238E27FC236}">
                <a16:creationId xmlns:a16="http://schemas.microsoft.com/office/drawing/2014/main" id="{F6E794E4-3259-1034-3545-1C04141062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8247" y="1236119"/>
            <a:ext cx="457200" cy="457200"/>
          </a:xfrm>
          <a:prstGeom prst="rect">
            <a:avLst/>
          </a:prstGeom>
        </p:spPr>
      </p:pic>
      <p:pic>
        <p:nvPicPr>
          <p:cNvPr id="27" name="Picture 26">
            <a:extLst>
              <a:ext uri="{FF2B5EF4-FFF2-40B4-BE49-F238E27FC236}">
                <a16:creationId xmlns:a16="http://schemas.microsoft.com/office/drawing/2014/main" id="{82185300-978B-A513-CF6C-02ACCE2F10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5793" y="1236119"/>
            <a:ext cx="457200" cy="457200"/>
          </a:xfrm>
          <a:prstGeom prst="rect">
            <a:avLst/>
          </a:prstGeom>
        </p:spPr>
      </p:pic>
      <p:pic>
        <p:nvPicPr>
          <p:cNvPr id="28" name="Picture 27">
            <a:extLst>
              <a:ext uri="{FF2B5EF4-FFF2-40B4-BE49-F238E27FC236}">
                <a16:creationId xmlns:a16="http://schemas.microsoft.com/office/drawing/2014/main" id="{B290F24D-B56B-37E2-2D80-92C871C4183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4226" y="1236119"/>
            <a:ext cx="457200" cy="457200"/>
          </a:xfrm>
          <a:prstGeom prst="rect">
            <a:avLst/>
          </a:prstGeom>
        </p:spPr>
      </p:pic>
      <p:sp>
        <p:nvSpPr>
          <p:cNvPr id="29" name="Rectangle 28">
            <a:extLst>
              <a:ext uri="{FF2B5EF4-FFF2-40B4-BE49-F238E27FC236}">
                <a16:creationId xmlns:a16="http://schemas.microsoft.com/office/drawing/2014/main" id="{C5C54F4D-997F-E9CB-910E-92971E8C972F}"/>
              </a:ext>
            </a:extLst>
          </p:cNvPr>
          <p:cNvSpPr/>
          <p:nvPr/>
        </p:nvSpPr>
        <p:spPr>
          <a:xfrm>
            <a:off x="6737545" y="667360"/>
            <a:ext cx="1107761"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CHATBOTS</a:t>
            </a:r>
          </a:p>
        </p:txBody>
      </p:sp>
      <p:sp>
        <p:nvSpPr>
          <p:cNvPr id="30" name="Rectangle 29">
            <a:extLst>
              <a:ext uri="{FF2B5EF4-FFF2-40B4-BE49-F238E27FC236}">
                <a16:creationId xmlns:a16="http://schemas.microsoft.com/office/drawing/2014/main" id="{5FF228C1-06C9-3945-A146-A98DB0974807}"/>
              </a:ext>
            </a:extLst>
          </p:cNvPr>
          <p:cNvSpPr/>
          <p:nvPr/>
        </p:nvSpPr>
        <p:spPr>
          <a:xfrm>
            <a:off x="6737544" y="1067410"/>
            <a:ext cx="1107761"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1" name="TextBox 30">
            <a:extLst>
              <a:ext uri="{FF2B5EF4-FFF2-40B4-BE49-F238E27FC236}">
                <a16:creationId xmlns:a16="http://schemas.microsoft.com/office/drawing/2014/main" id="{939E9E60-92C5-0B35-5893-C7EFF6E2813C}"/>
              </a:ext>
            </a:extLst>
          </p:cNvPr>
          <p:cNvSpPr txBox="1"/>
          <p:nvPr/>
        </p:nvSpPr>
        <p:spPr>
          <a:xfrm>
            <a:off x="6798781" y="1701786"/>
            <a:ext cx="978216" cy="215444"/>
          </a:xfrm>
          <a:prstGeom prst="rect">
            <a:avLst/>
          </a:prstGeom>
          <a:noFill/>
        </p:spPr>
        <p:txBody>
          <a:bodyPr wrap="square" rtlCol="0">
            <a:spAutoFit/>
          </a:bodyPr>
          <a:lstStyle/>
          <a:p>
            <a:pPr algn="ctr"/>
            <a:r>
              <a:rPr lang="en-US" sz="800" dirty="0">
                <a:solidFill>
                  <a:srgbClr val="404040"/>
                </a:solidFill>
                <a:latin typeface="Gotham Medium"/>
              </a:rPr>
              <a:t>LEX</a:t>
            </a:r>
          </a:p>
        </p:txBody>
      </p:sp>
      <p:pic>
        <p:nvPicPr>
          <p:cNvPr id="32" name="Picture 31">
            <a:extLst>
              <a:ext uri="{FF2B5EF4-FFF2-40B4-BE49-F238E27FC236}">
                <a16:creationId xmlns:a16="http://schemas.microsoft.com/office/drawing/2014/main" id="{6D91764D-FE73-31A5-53D7-84C81216D1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63988" y="1236119"/>
            <a:ext cx="457200" cy="457200"/>
          </a:xfrm>
          <a:prstGeom prst="rect">
            <a:avLst/>
          </a:prstGeom>
        </p:spPr>
      </p:pic>
      <p:sp>
        <p:nvSpPr>
          <p:cNvPr id="33" name="Rectangle 32">
            <a:extLst>
              <a:ext uri="{FF2B5EF4-FFF2-40B4-BE49-F238E27FC236}">
                <a16:creationId xmlns:a16="http://schemas.microsoft.com/office/drawing/2014/main" id="{F7C34443-FADB-0F1B-3889-A1564BB21606}"/>
              </a:ext>
            </a:extLst>
          </p:cNvPr>
          <p:cNvSpPr/>
          <p:nvPr/>
        </p:nvSpPr>
        <p:spPr>
          <a:xfrm>
            <a:off x="9440867" y="667360"/>
            <a:ext cx="1962703"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RECOMMENDATIONS</a:t>
            </a:r>
          </a:p>
        </p:txBody>
      </p:sp>
      <p:sp>
        <p:nvSpPr>
          <p:cNvPr id="34" name="Rectangle 33">
            <a:extLst>
              <a:ext uri="{FF2B5EF4-FFF2-40B4-BE49-F238E27FC236}">
                <a16:creationId xmlns:a16="http://schemas.microsoft.com/office/drawing/2014/main" id="{E06CCE7C-B6A2-608A-E59D-E8B0125462B2}"/>
              </a:ext>
            </a:extLst>
          </p:cNvPr>
          <p:cNvSpPr/>
          <p:nvPr/>
        </p:nvSpPr>
        <p:spPr>
          <a:xfrm>
            <a:off x="9440867" y="1067410"/>
            <a:ext cx="196270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5" name="TextBox 34">
            <a:extLst>
              <a:ext uri="{FF2B5EF4-FFF2-40B4-BE49-F238E27FC236}">
                <a16:creationId xmlns:a16="http://schemas.microsoft.com/office/drawing/2014/main" id="{446C05D0-5E05-AE25-330B-EAF638C6409B}"/>
              </a:ext>
            </a:extLst>
          </p:cNvPr>
          <p:cNvSpPr txBox="1"/>
          <p:nvPr/>
        </p:nvSpPr>
        <p:spPr>
          <a:xfrm>
            <a:off x="9893519" y="1701786"/>
            <a:ext cx="978216" cy="215444"/>
          </a:xfrm>
          <a:prstGeom prst="rect">
            <a:avLst/>
          </a:prstGeom>
          <a:noFill/>
        </p:spPr>
        <p:txBody>
          <a:bodyPr wrap="square" rtlCol="0">
            <a:spAutoFit/>
          </a:bodyPr>
          <a:lstStyle/>
          <a:p>
            <a:pPr algn="ctr"/>
            <a:r>
              <a:rPr lang="en-US" sz="800" dirty="0">
                <a:solidFill>
                  <a:srgbClr val="404040"/>
                </a:solidFill>
                <a:latin typeface="Gotham Medium"/>
              </a:rPr>
              <a:t>PERSONALIZE</a:t>
            </a:r>
          </a:p>
        </p:txBody>
      </p:sp>
      <p:pic>
        <p:nvPicPr>
          <p:cNvPr id="36" name="Picture 35">
            <a:extLst>
              <a:ext uri="{FF2B5EF4-FFF2-40B4-BE49-F238E27FC236}">
                <a16:creationId xmlns:a16="http://schemas.microsoft.com/office/drawing/2014/main" id="{00D5692C-8C70-0864-0870-928F933013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54027" y="1236119"/>
            <a:ext cx="457200" cy="457200"/>
          </a:xfrm>
          <a:prstGeom prst="rect">
            <a:avLst/>
          </a:prstGeom>
        </p:spPr>
      </p:pic>
      <p:sp>
        <p:nvSpPr>
          <p:cNvPr id="37" name="TextBox 36">
            <a:extLst>
              <a:ext uri="{FF2B5EF4-FFF2-40B4-BE49-F238E27FC236}">
                <a16:creationId xmlns:a16="http://schemas.microsoft.com/office/drawing/2014/main" id="{828D7522-E1CC-1CE4-AC3C-28F99EFE513D}"/>
              </a:ext>
            </a:extLst>
          </p:cNvPr>
          <p:cNvSpPr txBox="1"/>
          <p:nvPr/>
        </p:nvSpPr>
        <p:spPr>
          <a:xfrm>
            <a:off x="444467" y="245470"/>
            <a:ext cx="2295050" cy="461665"/>
          </a:xfrm>
          <a:prstGeom prst="rect">
            <a:avLst/>
          </a:prstGeom>
          <a:noFill/>
        </p:spPr>
        <p:txBody>
          <a:bodyPr wrap="square" rtlCol="0">
            <a:spAutoFit/>
          </a:bodyPr>
          <a:lstStyle/>
          <a:p>
            <a:r>
              <a:rPr lang="en-US" sz="2400" dirty="0">
                <a:solidFill>
                  <a:srgbClr val="1C7B68"/>
                </a:solidFill>
                <a:latin typeface="Gotham Bold" pitchFamily="50" charset="0"/>
              </a:rPr>
              <a:t>AI SERVICES</a:t>
            </a:r>
          </a:p>
        </p:txBody>
      </p:sp>
      <p:sp>
        <p:nvSpPr>
          <p:cNvPr id="38" name="Rectangle 37">
            <a:extLst>
              <a:ext uri="{FF2B5EF4-FFF2-40B4-BE49-F238E27FC236}">
                <a16:creationId xmlns:a16="http://schemas.microsoft.com/office/drawing/2014/main" id="{15200FAC-0B7F-D6DF-FDA6-97C0E6D6277C}"/>
              </a:ext>
            </a:extLst>
          </p:cNvPr>
          <p:cNvSpPr/>
          <p:nvPr/>
        </p:nvSpPr>
        <p:spPr>
          <a:xfrm>
            <a:off x="7959960" y="667360"/>
            <a:ext cx="1387638"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100" normalizeH="0" noProof="0" dirty="0">
                <a:ln>
                  <a:noFill/>
                </a:ln>
                <a:solidFill>
                  <a:srgbClr val="FFFFFF"/>
                </a:solidFill>
                <a:effectLst/>
                <a:uLnTx/>
                <a:uFillTx/>
                <a:latin typeface="Gotham Medium"/>
                <a:ea typeface="+mn-ea"/>
                <a:cs typeface="+mn-cs"/>
              </a:rPr>
              <a:t>FORECASTING</a:t>
            </a:r>
          </a:p>
        </p:txBody>
      </p:sp>
      <p:sp>
        <p:nvSpPr>
          <p:cNvPr id="39" name="Rectangle 38">
            <a:extLst>
              <a:ext uri="{FF2B5EF4-FFF2-40B4-BE49-F238E27FC236}">
                <a16:creationId xmlns:a16="http://schemas.microsoft.com/office/drawing/2014/main" id="{75CE2EB9-41BB-CC87-4028-0AD4E0355D70}"/>
              </a:ext>
            </a:extLst>
          </p:cNvPr>
          <p:cNvSpPr/>
          <p:nvPr/>
        </p:nvSpPr>
        <p:spPr>
          <a:xfrm>
            <a:off x="7959959" y="1067410"/>
            <a:ext cx="1387638"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0" name="TextBox 39">
            <a:extLst>
              <a:ext uri="{FF2B5EF4-FFF2-40B4-BE49-F238E27FC236}">
                <a16:creationId xmlns:a16="http://schemas.microsoft.com/office/drawing/2014/main" id="{590F0A1A-A4B2-6CF3-0A67-B18A3764DD6B}"/>
              </a:ext>
            </a:extLst>
          </p:cNvPr>
          <p:cNvSpPr txBox="1"/>
          <p:nvPr/>
        </p:nvSpPr>
        <p:spPr>
          <a:xfrm>
            <a:off x="8184471" y="1701786"/>
            <a:ext cx="978216" cy="215444"/>
          </a:xfrm>
          <a:prstGeom prst="rect">
            <a:avLst/>
          </a:prstGeom>
          <a:noFill/>
        </p:spPr>
        <p:txBody>
          <a:bodyPr wrap="square" rtlCol="0">
            <a:spAutoFit/>
          </a:bodyPr>
          <a:lstStyle/>
          <a:p>
            <a:pPr algn="ctr"/>
            <a:r>
              <a:rPr lang="en-US" sz="800" dirty="0">
                <a:solidFill>
                  <a:srgbClr val="404040"/>
                </a:solidFill>
                <a:latin typeface="Gotham Medium"/>
              </a:rPr>
              <a:t>FORECAST</a:t>
            </a:r>
          </a:p>
        </p:txBody>
      </p:sp>
      <p:pic>
        <p:nvPicPr>
          <p:cNvPr id="41" name="Picture 40">
            <a:extLst>
              <a:ext uri="{FF2B5EF4-FFF2-40B4-BE49-F238E27FC236}">
                <a16:creationId xmlns:a16="http://schemas.microsoft.com/office/drawing/2014/main" id="{C180290D-0DA6-01B7-79B1-B32AA5D798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25178" y="1236119"/>
            <a:ext cx="457200" cy="457200"/>
          </a:xfrm>
          <a:prstGeom prst="rect">
            <a:avLst/>
          </a:prstGeom>
        </p:spPr>
      </p:pic>
      <p:sp>
        <p:nvSpPr>
          <p:cNvPr id="42" name="Rectangle 41">
            <a:extLst>
              <a:ext uri="{FF2B5EF4-FFF2-40B4-BE49-F238E27FC236}">
                <a16:creationId xmlns:a16="http://schemas.microsoft.com/office/drawing/2014/main" id="{FE7C799E-ECBA-AD62-DCA5-B5EBB2FDCCDC}"/>
              </a:ext>
            </a:extLst>
          </p:cNvPr>
          <p:cNvSpPr/>
          <p:nvPr/>
        </p:nvSpPr>
        <p:spPr>
          <a:xfrm>
            <a:off x="530335" y="2859538"/>
            <a:ext cx="10873236" cy="1480037"/>
          </a:xfrm>
          <a:prstGeom prst="rect">
            <a:avLst/>
          </a:prstGeom>
          <a:noFill/>
          <a:ln w="12700" cap="flat" cmpd="sng" algn="ctr">
            <a:solidFill>
              <a:srgbClr val="56C0A7"/>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3" name="TextBox 42">
            <a:extLst>
              <a:ext uri="{FF2B5EF4-FFF2-40B4-BE49-F238E27FC236}">
                <a16:creationId xmlns:a16="http://schemas.microsoft.com/office/drawing/2014/main" id="{D4BB7AFF-E08F-D99D-F205-E5916B8CFB70}"/>
              </a:ext>
            </a:extLst>
          </p:cNvPr>
          <p:cNvSpPr txBox="1"/>
          <p:nvPr/>
        </p:nvSpPr>
        <p:spPr>
          <a:xfrm>
            <a:off x="417833" y="2429584"/>
            <a:ext cx="2424716" cy="461665"/>
          </a:xfrm>
          <a:prstGeom prst="rect">
            <a:avLst/>
          </a:prstGeom>
          <a:noFill/>
        </p:spPr>
        <p:txBody>
          <a:bodyPr wrap="square" rtlCol="0">
            <a:spAutoFit/>
          </a:bodyPr>
          <a:lstStyle/>
          <a:p>
            <a:r>
              <a:rPr lang="en-US" sz="2400" dirty="0">
                <a:solidFill>
                  <a:srgbClr val="56C0A7"/>
                </a:solidFill>
                <a:latin typeface="Gotham Bold" pitchFamily="50" charset="0"/>
              </a:rPr>
              <a:t>ML SERVICES</a:t>
            </a:r>
          </a:p>
        </p:txBody>
      </p:sp>
      <p:pic>
        <p:nvPicPr>
          <p:cNvPr id="44" name="Picture 43">
            <a:extLst>
              <a:ext uri="{FF2B5EF4-FFF2-40B4-BE49-F238E27FC236}">
                <a16:creationId xmlns:a16="http://schemas.microsoft.com/office/drawing/2014/main" id="{BE9DE23C-8724-6DF3-ADE9-9B7C5CD075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079" y="3067126"/>
            <a:ext cx="788075" cy="788075"/>
          </a:xfrm>
          <a:prstGeom prst="rect">
            <a:avLst/>
          </a:prstGeom>
        </p:spPr>
      </p:pic>
      <p:sp>
        <p:nvSpPr>
          <p:cNvPr id="45" name="TextBox 44">
            <a:extLst>
              <a:ext uri="{FF2B5EF4-FFF2-40B4-BE49-F238E27FC236}">
                <a16:creationId xmlns:a16="http://schemas.microsoft.com/office/drawing/2014/main" id="{40DA82F9-555C-D305-A7F9-342622B6C8DB}"/>
              </a:ext>
            </a:extLst>
          </p:cNvPr>
          <p:cNvSpPr txBox="1"/>
          <p:nvPr/>
        </p:nvSpPr>
        <p:spPr>
          <a:xfrm>
            <a:off x="691009" y="3851778"/>
            <a:ext cx="978216" cy="338554"/>
          </a:xfrm>
          <a:prstGeom prst="rect">
            <a:avLst/>
          </a:prstGeom>
          <a:noFill/>
        </p:spPr>
        <p:txBody>
          <a:bodyPr wrap="square" rtlCol="0">
            <a:spAutoFit/>
          </a:bodyPr>
          <a:lstStyle/>
          <a:p>
            <a:pPr algn="ctr"/>
            <a:r>
              <a:rPr lang="en-US" sz="800" dirty="0">
                <a:solidFill>
                  <a:srgbClr val="404040"/>
                </a:solidFill>
                <a:latin typeface="Gotham Medium"/>
              </a:rPr>
              <a:t>AMAZON SAGEMAKER</a:t>
            </a:r>
          </a:p>
        </p:txBody>
      </p:sp>
      <p:sp>
        <p:nvSpPr>
          <p:cNvPr id="46" name="Rectangle 45">
            <a:extLst>
              <a:ext uri="{FF2B5EF4-FFF2-40B4-BE49-F238E27FC236}">
                <a16:creationId xmlns:a16="http://schemas.microsoft.com/office/drawing/2014/main" id="{06094876-7BB8-5C71-04E7-3FBC3FDEBC8B}"/>
              </a:ext>
            </a:extLst>
          </p:cNvPr>
          <p:cNvSpPr/>
          <p:nvPr/>
        </p:nvSpPr>
        <p:spPr>
          <a:xfrm>
            <a:off x="1877453" y="3285584"/>
            <a:ext cx="778000"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GROUND TRUTH</a:t>
            </a:r>
          </a:p>
        </p:txBody>
      </p:sp>
      <p:sp>
        <p:nvSpPr>
          <p:cNvPr id="47" name="Rectangle 46">
            <a:extLst>
              <a:ext uri="{FF2B5EF4-FFF2-40B4-BE49-F238E27FC236}">
                <a16:creationId xmlns:a16="http://schemas.microsoft.com/office/drawing/2014/main" id="{A1BE5EA7-7914-CEA7-DE57-3990339A5C20}"/>
              </a:ext>
            </a:extLst>
          </p:cNvPr>
          <p:cNvSpPr/>
          <p:nvPr/>
        </p:nvSpPr>
        <p:spPr>
          <a:xfrm>
            <a:off x="2739516" y="3285586"/>
            <a:ext cx="9878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NOTEBOOKS</a:t>
            </a:r>
          </a:p>
        </p:txBody>
      </p:sp>
      <p:sp>
        <p:nvSpPr>
          <p:cNvPr id="48" name="Rectangle 47">
            <a:extLst>
              <a:ext uri="{FF2B5EF4-FFF2-40B4-BE49-F238E27FC236}">
                <a16:creationId xmlns:a16="http://schemas.microsoft.com/office/drawing/2014/main" id="{B35F1840-D5FC-7401-3268-738576C9AC29}"/>
              </a:ext>
            </a:extLst>
          </p:cNvPr>
          <p:cNvSpPr/>
          <p:nvPr/>
        </p:nvSpPr>
        <p:spPr>
          <a:xfrm>
            <a:off x="3811418" y="3285586"/>
            <a:ext cx="11739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ALGORITHMS + MARKETPLACE</a:t>
            </a:r>
          </a:p>
        </p:txBody>
      </p:sp>
      <p:sp>
        <p:nvSpPr>
          <p:cNvPr id="49" name="Rectangle 48">
            <a:extLst>
              <a:ext uri="{FF2B5EF4-FFF2-40B4-BE49-F238E27FC236}">
                <a16:creationId xmlns:a16="http://schemas.microsoft.com/office/drawing/2014/main" id="{38516FAC-2068-DDB1-16A0-1BAE8021AA48}"/>
              </a:ext>
            </a:extLst>
          </p:cNvPr>
          <p:cNvSpPr/>
          <p:nvPr/>
        </p:nvSpPr>
        <p:spPr>
          <a:xfrm>
            <a:off x="5074308" y="3285585"/>
            <a:ext cx="132305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REINFORCEMENT LEARNING</a:t>
            </a:r>
          </a:p>
        </p:txBody>
      </p:sp>
      <p:sp>
        <p:nvSpPr>
          <p:cNvPr id="50" name="Rectangle 49">
            <a:extLst>
              <a:ext uri="{FF2B5EF4-FFF2-40B4-BE49-F238E27FC236}">
                <a16:creationId xmlns:a16="http://schemas.microsoft.com/office/drawing/2014/main" id="{769E24A5-8FBC-EE91-E609-EE217F5CA943}"/>
              </a:ext>
            </a:extLst>
          </p:cNvPr>
          <p:cNvSpPr/>
          <p:nvPr/>
        </p:nvSpPr>
        <p:spPr>
          <a:xfrm>
            <a:off x="6486310" y="3285584"/>
            <a:ext cx="90657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TRAINING</a:t>
            </a:r>
          </a:p>
        </p:txBody>
      </p:sp>
      <p:sp>
        <p:nvSpPr>
          <p:cNvPr id="51" name="Rectangle 50">
            <a:extLst>
              <a:ext uri="{FF2B5EF4-FFF2-40B4-BE49-F238E27FC236}">
                <a16:creationId xmlns:a16="http://schemas.microsoft.com/office/drawing/2014/main" id="{46CCBF98-B7AA-4298-0D75-04BCC722F583}"/>
              </a:ext>
            </a:extLst>
          </p:cNvPr>
          <p:cNvSpPr/>
          <p:nvPr/>
        </p:nvSpPr>
        <p:spPr>
          <a:xfrm>
            <a:off x="7481832"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OPTIMIZATION</a:t>
            </a:r>
          </a:p>
        </p:txBody>
      </p:sp>
      <p:sp>
        <p:nvSpPr>
          <p:cNvPr id="52" name="Rectangle 51">
            <a:extLst>
              <a:ext uri="{FF2B5EF4-FFF2-40B4-BE49-F238E27FC236}">
                <a16:creationId xmlns:a16="http://schemas.microsoft.com/office/drawing/2014/main" id="{6C30DFF3-840A-BB2A-E60C-940964832001}"/>
              </a:ext>
            </a:extLst>
          </p:cNvPr>
          <p:cNvSpPr/>
          <p:nvPr/>
        </p:nvSpPr>
        <p:spPr>
          <a:xfrm>
            <a:off x="8732151"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DEPLOYMENT</a:t>
            </a:r>
          </a:p>
        </p:txBody>
      </p:sp>
      <p:sp>
        <p:nvSpPr>
          <p:cNvPr id="53" name="Rectangle 52">
            <a:extLst>
              <a:ext uri="{FF2B5EF4-FFF2-40B4-BE49-F238E27FC236}">
                <a16:creationId xmlns:a16="http://schemas.microsoft.com/office/drawing/2014/main" id="{E6F36102-EC39-C9E8-94C3-82F7E8A165F5}"/>
              </a:ext>
            </a:extLst>
          </p:cNvPr>
          <p:cNvSpPr/>
          <p:nvPr/>
        </p:nvSpPr>
        <p:spPr>
          <a:xfrm>
            <a:off x="9982470"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HOSTING</a:t>
            </a:r>
          </a:p>
        </p:txBody>
      </p:sp>
      <p:sp>
        <p:nvSpPr>
          <p:cNvPr id="54" name="Rectangle 53">
            <a:extLst>
              <a:ext uri="{FF2B5EF4-FFF2-40B4-BE49-F238E27FC236}">
                <a16:creationId xmlns:a16="http://schemas.microsoft.com/office/drawing/2014/main" id="{4DE23770-E3B5-173F-DF13-86991BF8F813}"/>
              </a:ext>
            </a:extLst>
          </p:cNvPr>
          <p:cNvSpPr/>
          <p:nvPr/>
        </p:nvSpPr>
        <p:spPr>
          <a:xfrm>
            <a:off x="564626" y="5029391"/>
            <a:ext cx="2997377"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FRAMEWORKS</a:t>
            </a:r>
          </a:p>
        </p:txBody>
      </p:sp>
      <p:sp>
        <p:nvSpPr>
          <p:cNvPr id="55" name="Rectangle 54">
            <a:extLst>
              <a:ext uri="{FF2B5EF4-FFF2-40B4-BE49-F238E27FC236}">
                <a16:creationId xmlns:a16="http://schemas.microsoft.com/office/drawing/2014/main" id="{A83738A0-1A7B-7449-611D-98B3CB9D6F86}"/>
              </a:ext>
            </a:extLst>
          </p:cNvPr>
          <p:cNvSpPr/>
          <p:nvPr/>
        </p:nvSpPr>
        <p:spPr>
          <a:xfrm>
            <a:off x="564625" y="5429440"/>
            <a:ext cx="2997377"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56" name="TextBox 55">
            <a:extLst>
              <a:ext uri="{FF2B5EF4-FFF2-40B4-BE49-F238E27FC236}">
                <a16:creationId xmlns:a16="http://schemas.microsoft.com/office/drawing/2014/main" id="{D17D22CF-2056-BA69-CFDF-D2BAF6E9BCCB}"/>
              </a:ext>
            </a:extLst>
          </p:cNvPr>
          <p:cNvSpPr txBox="1"/>
          <p:nvPr/>
        </p:nvSpPr>
        <p:spPr>
          <a:xfrm>
            <a:off x="454661" y="4593803"/>
            <a:ext cx="7171215" cy="461665"/>
          </a:xfrm>
          <a:prstGeom prst="rect">
            <a:avLst/>
          </a:prstGeom>
          <a:noFill/>
        </p:spPr>
        <p:txBody>
          <a:bodyPr wrap="square" rtlCol="0">
            <a:spAutoFit/>
          </a:bodyPr>
          <a:lstStyle/>
          <a:p>
            <a:r>
              <a:rPr lang="en-US" sz="2400" dirty="0">
                <a:solidFill>
                  <a:srgbClr val="10483D"/>
                </a:solidFill>
                <a:latin typeface="Gotham Bold" pitchFamily="50" charset="0"/>
              </a:rPr>
              <a:t>ML FRAMEWORKS + INFRASTRUCTURE</a:t>
            </a:r>
          </a:p>
        </p:txBody>
      </p:sp>
      <p:sp>
        <p:nvSpPr>
          <p:cNvPr id="57" name="Rectangle 56">
            <a:extLst>
              <a:ext uri="{FF2B5EF4-FFF2-40B4-BE49-F238E27FC236}">
                <a16:creationId xmlns:a16="http://schemas.microsoft.com/office/drawing/2014/main" id="{630C7949-8A1C-F22A-E39D-38103E969F08}"/>
              </a:ext>
            </a:extLst>
          </p:cNvPr>
          <p:cNvSpPr/>
          <p:nvPr/>
        </p:nvSpPr>
        <p:spPr>
          <a:xfrm>
            <a:off x="745019"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TENSORFLOW</a:t>
            </a:r>
          </a:p>
        </p:txBody>
      </p:sp>
      <p:sp>
        <p:nvSpPr>
          <p:cNvPr id="58" name="Rectangle 57">
            <a:extLst>
              <a:ext uri="{FF2B5EF4-FFF2-40B4-BE49-F238E27FC236}">
                <a16:creationId xmlns:a16="http://schemas.microsoft.com/office/drawing/2014/main" id="{18094675-587D-C48C-3856-D100F3F75EF1}"/>
              </a:ext>
            </a:extLst>
          </p:cNvPr>
          <p:cNvSpPr/>
          <p:nvPr/>
        </p:nvSpPr>
        <p:spPr>
          <a:xfrm>
            <a:off x="2134911"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MXNET</a:t>
            </a:r>
          </a:p>
        </p:txBody>
      </p:sp>
      <p:sp>
        <p:nvSpPr>
          <p:cNvPr id="59" name="Rectangle 58">
            <a:extLst>
              <a:ext uri="{FF2B5EF4-FFF2-40B4-BE49-F238E27FC236}">
                <a16:creationId xmlns:a16="http://schemas.microsoft.com/office/drawing/2014/main" id="{6499AD12-72E4-589C-9A5F-C98B76872575}"/>
              </a:ext>
            </a:extLst>
          </p:cNvPr>
          <p:cNvSpPr/>
          <p:nvPr/>
        </p:nvSpPr>
        <p:spPr>
          <a:xfrm>
            <a:off x="1420604" y="5994245"/>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PYTORCH</a:t>
            </a:r>
          </a:p>
        </p:txBody>
      </p:sp>
      <p:sp>
        <p:nvSpPr>
          <p:cNvPr id="60" name="Rectangle 59">
            <a:extLst>
              <a:ext uri="{FF2B5EF4-FFF2-40B4-BE49-F238E27FC236}">
                <a16:creationId xmlns:a16="http://schemas.microsoft.com/office/drawing/2014/main" id="{2285172C-EBF7-26A1-9282-5BBB4C51BCAF}"/>
              </a:ext>
            </a:extLst>
          </p:cNvPr>
          <p:cNvSpPr/>
          <p:nvPr/>
        </p:nvSpPr>
        <p:spPr>
          <a:xfrm>
            <a:off x="3734133" y="5029391"/>
            <a:ext cx="1747678"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INTERFACES</a:t>
            </a:r>
          </a:p>
        </p:txBody>
      </p:sp>
      <p:sp>
        <p:nvSpPr>
          <p:cNvPr id="61" name="Rectangle 60">
            <a:extLst>
              <a:ext uri="{FF2B5EF4-FFF2-40B4-BE49-F238E27FC236}">
                <a16:creationId xmlns:a16="http://schemas.microsoft.com/office/drawing/2014/main" id="{49F09B3E-26E7-A2E3-9EB2-CF293B20C338}"/>
              </a:ext>
            </a:extLst>
          </p:cNvPr>
          <p:cNvSpPr/>
          <p:nvPr/>
        </p:nvSpPr>
        <p:spPr>
          <a:xfrm>
            <a:off x="3734132" y="5429440"/>
            <a:ext cx="1747678"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2" name="Rectangle 61">
            <a:extLst>
              <a:ext uri="{FF2B5EF4-FFF2-40B4-BE49-F238E27FC236}">
                <a16:creationId xmlns:a16="http://schemas.microsoft.com/office/drawing/2014/main" id="{43EBC598-A480-4132-071E-0F86518478F4}"/>
              </a:ext>
            </a:extLst>
          </p:cNvPr>
          <p:cNvSpPr/>
          <p:nvPr/>
        </p:nvSpPr>
        <p:spPr>
          <a:xfrm>
            <a:off x="4102251" y="5527228"/>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GLUON</a:t>
            </a:r>
          </a:p>
        </p:txBody>
      </p:sp>
      <p:sp>
        <p:nvSpPr>
          <p:cNvPr id="63" name="Rectangle 62">
            <a:extLst>
              <a:ext uri="{FF2B5EF4-FFF2-40B4-BE49-F238E27FC236}">
                <a16:creationId xmlns:a16="http://schemas.microsoft.com/office/drawing/2014/main" id="{AAB80770-5E62-5ECC-55F6-1312031423BB}"/>
              </a:ext>
            </a:extLst>
          </p:cNvPr>
          <p:cNvSpPr/>
          <p:nvPr/>
        </p:nvSpPr>
        <p:spPr>
          <a:xfrm>
            <a:off x="4104024" y="5987476"/>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KERAS</a:t>
            </a:r>
          </a:p>
        </p:txBody>
      </p:sp>
      <p:sp>
        <p:nvSpPr>
          <p:cNvPr id="64" name="Rectangle 63">
            <a:extLst>
              <a:ext uri="{FF2B5EF4-FFF2-40B4-BE49-F238E27FC236}">
                <a16:creationId xmlns:a16="http://schemas.microsoft.com/office/drawing/2014/main" id="{1F9F0BBD-9DC1-8F39-F8F9-D70283F04B93}"/>
              </a:ext>
            </a:extLst>
          </p:cNvPr>
          <p:cNvSpPr/>
          <p:nvPr/>
        </p:nvSpPr>
        <p:spPr>
          <a:xfrm>
            <a:off x="5653939" y="5029397"/>
            <a:ext cx="5749632" cy="400050"/>
          </a:xfrm>
          <a:prstGeom prst="rect">
            <a:avLst/>
          </a:prstGeom>
          <a:solidFill>
            <a:srgbClr val="404040"/>
          </a:solid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INFRASTRUCTURE</a:t>
            </a:r>
          </a:p>
        </p:txBody>
      </p:sp>
      <p:sp>
        <p:nvSpPr>
          <p:cNvPr id="65" name="Rectangle 64">
            <a:extLst>
              <a:ext uri="{FF2B5EF4-FFF2-40B4-BE49-F238E27FC236}">
                <a16:creationId xmlns:a16="http://schemas.microsoft.com/office/drawing/2014/main" id="{4BC40C78-AD9B-4554-0409-56B0BA53FC9B}"/>
              </a:ext>
            </a:extLst>
          </p:cNvPr>
          <p:cNvSpPr/>
          <p:nvPr/>
        </p:nvSpPr>
        <p:spPr>
          <a:xfrm>
            <a:off x="5653937" y="5429446"/>
            <a:ext cx="5749633" cy="1031824"/>
          </a:xfrm>
          <a:prstGeom prst="rect">
            <a:avLst/>
          </a:prstGeom>
          <a:no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6" name="TextBox 65">
            <a:extLst>
              <a:ext uri="{FF2B5EF4-FFF2-40B4-BE49-F238E27FC236}">
                <a16:creationId xmlns:a16="http://schemas.microsoft.com/office/drawing/2014/main" id="{8D066C9A-DA3F-FD2E-A994-2BF571F5D44B}"/>
              </a:ext>
            </a:extLst>
          </p:cNvPr>
          <p:cNvSpPr txBox="1"/>
          <p:nvPr/>
        </p:nvSpPr>
        <p:spPr>
          <a:xfrm>
            <a:off x="5729829" y="5972801"/>
            <a:ext cx="978216" cy="215444"/>
          </a:xfrm>
          <a:prstGeom prst="rect">
            <a:avLst/>
          </a:prstGeom>
          <a:noFill/>
        </p:spPr>
        <p:txBody>
          <a:bodyPr wrap="square" rtlCol="0">
            <a:spAutoFit/>
          </a:bodyPr>
          <a:lstStyle/>
          <a:p>
            <a:pPr algn="ctr"/>
            <a:r>
              <a:rPr lang="en-US" sz="800" dirty="0">
                <a:solidFill>
                  <a:srgbClr val="404040"/>
                </a:solidFill>
                <a:latin typeface="Gotham Medium"/>
              </a:rPr>
              <a:t>EC2</a:t>
            </a:r>
          </a:p>
        </p:txBody>
      </p:sp>
      <p:pic>
        <p:nvPicPr>
          <p:cNvPr id="67" name="Picture 66">
            <a:extLst>
              <a:ext uri="{FF2B5EF4-FFF2-40B4-BE49-F238E27FC236}">
                <a16:creationId xmlns:a16="http://schemas.microsoft.com/office/drawing/2014/main" id="{CF8AD692-8194-67A7-1C53-DC764B99CD0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78061" y="5530276"/>
            <a:ext cx="457200" cy="457200"/>
          </a:xfrm>
          <a:prstGeom prst="rect">
            <a:avLst/>
          </a:prstGeom>
        </p:spPr>
      </p:pic>
      <p:sp>
        <p:nvSpPr>
          <p:cNvPr id="68" name="TextBox 67">
            <a:extLst>
              <a:ext uri="{FF2B5EF4-FFF2-40B4-BE49-F238E27FC236}">
                <a16:creationId xmlns:a16="http://schemas.microsoft.com/office/drawing/2014/main" id="{B4C509A3-27CF-62E2-EB51-CF2D9ABBB005}"/>
              </a:ext>
            </a:extLst>
          </p:cNvPr>
          <p:cNvSpPr txBox="1"/>
          <p:nvPr/>
        </p:nvSpPr>
        <p:spPr>
          <a:xfrm>
            <a:off x="8782384" y="5972801"/>
            <a:ext cx="1062454" cy="461665"/>
          </a:xfrm>
          <a:prstGeom prst="rect">
            <a:avLst/>
          </a:prstGeom>
          <a:noFill/>
        </p:spPr>
        <p:txBody>
          <a:bodyPr wrap="square" rtlCol="0">
            <a:spAutoFit/>
          </a:bodyPr>
          <a:lstStyle/>
          <a:p>
            <a:pPr algn="ctr"/>
            <a:r>
              <a:rPr lang="en-US" sz="800" dirty="0">
                <a:solidFill>
                  <a:srgbClr val="404040"/>
                </a:solidFill>
                <a:latin typeface="Gotham Medium"/>
              </a:rPr>
              <a:t>DL </a:t>
            </a:r>
            <a:br>
              <a:rPr lang="en-US" sz="800" dirty="0">
                <a:solidFill>
                  <a:srgbClr val="404040"/>
                </a:solidFill>
                <a:latin typeface="Gotham Medium"/>
              </a:rPr>
            </a:br>
            <a:r>
              <a:rPr lang="en-US" sz="800" dirty="0">
                <a:solidFill>
                  <a:srgbClr val="404040"/>
                </a:solidFill>
                <a:latin typeface="Gotham Medium"/>
              </a:rPr>
              <a:t>CONTAINERS </a:t>
            </a:r>
            <a:br>
              <a:rPr lang="en-US" sz="800" dirty="0">
                <a:solidFill>
                  <a:srgbClr val="404040"/>
                </a:solidFill>
                <a:latin typeface="Gotham Medium"/>
              </a:rPr>
            </a:br>
            <a:r>
              <a:rPr lang="en-US" sz="800" dirty="0">
                <a:solidFill>
                  <a:srgbClr val="404040"/>
                </a:solidFill>
                <a:latin typeface="Gotham Medium"/>
              </a:rPr>
              <a:t>&amp; AMIs</a:t>
            </a:r>
          </a:p>
        </p:txBody>
      </p:sp>
      <p:pic>
        <p:nvPicPr>
          <p:cNvPr id="69" name="Picture 68">
            <a:extLst>
              <a:ext uri="{FF2B5EF4-FFF2-40B4-BE49-F238E27FC236}">
                <a16:creationId xmlns:a16="http://schemas.microsoft.com/office/drawing/2014/main" id="{5AB6EE9D-713E-8763-0940-B6EA07D6FD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35495" y="5530276"/>
            <a:ext cx="457200" cy="457200"/>
          </a:xfrm>
          <a:prstGeom prst="rect">
            <a:avLst/>
          </a:prstGeom>
        </p:spPr>
      </p:pic>
      <p:sp>
        <p:nvSpPr>
          <p:cNvPr id="70" name="TextBox 69">
            <a:extLst>
              <a:ext uri="{FF2B5EF4-FFF2-40B4-BE49-F238E27FC236}">
                <a16:creationId xmlns:a16="http://schemas.microsoft.com/office/drawing/2014/main" id="{1771E8D5-EAFB-D942-3E11-C675A3EF3BA8}"/>
              </a:ext>
            </a:extLst>
          </p:cNvPr>
          <p:cNvSpPr txBox="1"/>
          <p:nvPr/>
        </p:nvSpPr>
        <p:spPr>
          <a:xfrm>
            <a:off x="7422213" y="5972801"/>
            <a:ext cx="706453" cy="215444"/>
          </a:xfrm>
          <a:prstGeom prst="rect">
            <a:avLst/>
          </a:prstGeom>
          <a:noFill/>
        </p:spPr>
        <p:txBody>
          <a:bodyPr wrap="square" rtlCol="0">
            <a:spAutoFit/>
          </a:bodyPr>
          <a:lstStyle/>
          <a:p>
            <a:pPr algn="ctr"/>
            <a:r>
              <a:rPr lang="en-US" sz="800" dirty="0">
                <a:solidFill>
                  <a:srgbClr val="404040"/>
                </a:solidFill>
                <a:latin typeface="Gotham Medium"/>
              </a:rPr>
              <a:t>ECS</a:t>
            </a:r>
          </a:p>
        </p:txBody>
      </p:sp>
      <p:pic>
        <p:nvPicPr>
          <p:cNvPr id="71" name="Picture 70">
            <a:extLst>
              <a:ext uri="{FF2B5EF4-FFF2-40B4-BE49-F238E27FC236}">
                <a16:creationId xmlns:a16="http://schemas.microsoft.com/office/drawing/2014/main" id="{F234F49B-FF57-CC60-7F43-F851AF1079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6778" y="5530276"/>
            <a:ext cx="457200" cy="457200"/>
          </a:xfrm>
          <a:prstGeom prst="rect">
            <a:avLst/>
          </a:prstGeom>
        </p:spPr>
      </p:pic>
      <p:sp>
        <p:nvSpPr>
          <p:cNvPr id="72" name="TextBox 71">
            <a:extLst>
              <a:ext uri="{FF2B5EF4-FFF2-40B4-BE49-F238E27FC236}">
                <a16:creationId xmlns:a16="http://schemas.microsoft.com/office/drawing/2014/main" id="{D3913E2A-4468-8B1E-0F93-7A778A86AA42}"/>
              </a:ext>
            </a:extLst>
          </p:cNvPr>
          <p:cNvSpPr txBox="1"/>
          <p:nvPr/>
        </p:nvSpPr>
        <p:spPr>
          <a:xfrm>
            <a:off x="8166696" y="5972801"/>
            <a:ext cx="706453" cy="215444"/>
          </a:xfrm>
          <a:prstGeom prst="rect">
            <a:avLst/>
          </a:prstGeom>
          <a:noFill/>
        </p:spPr>
        <p:txBody>
          <a:bodyPr wrap="square" rtlCol="0">
            <a:spAutoFit/>
          </a:bodyPr>
          <a:lstStyle/>
          <a:p>
            <a:pPr algn="ctr"/>
            <a:r>
              <a:rPr lang="en-US" sz="800" dirty="0">
                <a:solidFill>
                  <a:srgbClr val="404040"/>
                </a:solidFill>
                <a:latin typeface="Gotham Medium"/>
              </a:rPr>
              <a:t>EKS</a:t>
            </a:r>
          </a:p>
        </p:txBody>
      </p:sp>
      <p:pic>
        <p:nvPicPr>
          <p:cNvPr id="73" name="Picture 72">
            <a:extLst>
              <a:ext uri="{FF2B5EF4-FFF2-40B4-BE49-F238E27FC236}">
                <a16:creationId xmlns:a16="http://schemas.microsoft.com/office/drawing/2014/main" id="{1929DB04-E003-4DA3-AD90-5022B21FEA5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92929" y="5530276"/>
            <a:ext cx="457200" cy="457200"/>
          </a:xfrm>
          <a:prstGeom prst="rect">
            <a:avLst/>
          </a:prstGeom>
        </p:spPr>
      </p:pic>
      <p:pic>
        <p:nvPicPr>
          <p:cNvPr id="74" name="Picture 73">
            <a:extLst>
              <a:ext uri="{FF2B5EF4-FFF2-40B4-BE49-F238E27FC236}">
                <a16:creationId xmlns:a16="http://schemas.microsoft.com/office/drawing/2014/main" id="{8400B502-C0A3-EC79-1E9F-DE43955B10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20626" y="5530276"/>
            <a:ext cx="457200" cy="457200"/>
          </a:xfrm>
          <a:prstGeom prst="rect">
            <a:avLst/>
          </a:prstGeom>
        </p:spPr>
      </p:pic>
      <p:sp>
        <p:nvSpPr>
          <p:cNvPr id="75" name="TextBox 74">
            <a:extLst>
              <a:ext uri="{FF2B5EF4-FFF2-40B4-BE49-F238E27FC236}">
                <a16:creationId xmlns:a16="http://schemas.microsoft.com/office/drawing/2014/main" id="{2AE6ED38-E502-A4A5-25FD-1F4789B63396}"/>
              </a:ext>
            </a:extLst>
          </p:cNvPr>
          <p:cNvSpPr txBox="1"/>
          <p:nvPr/>
        </p:nvSpPr>
        <p:spPr>
          <a:xfrm>
            <a:off x="10369762" y="5972801"/>
            <a:ext cx="971167" cy="215444"/>
          </a:xfrm>
          <a:prstGeom prst="rect">
            <a:avLst/>
          </a:prstGeom>
          <a:noFill/>
        </p:spPr>
        <p:txBody>
          <a:bodyPr wrap="square" rtlCol="0">
            <a:spAutoFit/>
          </a:bodyPr>
          <a:lstStyle/>
          <a:p>
            <a:pPr algn="ctr"/>
            <a:r>
              <a:rPr lang="en-US" sz="800" dirty="0">
                <a:solidFill>
                  <a:srgbClr val="404040"/>
                </a:solidFill>
                <a:latin typeface="Gotham Medium"/>
              </a:rPr>
              <a:t>GREENGRASS</a:t>
            </a:r>
          </a:p>
        </p:txBody>
      </p:sp>
      <p:pic>
        <p:nvPicPr>
          <p:cNvPr id="76" name="Picture 75">
            <a:extLst>
              <a:ext uri="{FF2B5EF4-FFF2-40B4-BE49-F238E27FC236}">
                <a16:creationId xmlns:a16="http://schemas.microsoft.com/office/drawing/2014/main" id="{E828E46D-238F-19E2-A683-F4866B04850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49344" y="5530276"/>
            <a:ext cx="457200" cy="457200"/>
          </a:xfrm>
          <a:prstGeom prst="rect">
            <a:avLst/>
          </a:prstGeom>
        </p:spPr>
      </p:pic>
      <p:sp>
        <p:nvSpPr>
          <p:cNvPr id="77" name="TextBox 76">
            <a:extLst>
              <a:ext uri="{FF2B5EF4-FFF2-40B4-BE49-F238E27FC236}">
                <a16:creationId xmlns:a16="http://schemas.microsoft.com/office/drawing/2014/main" id="{B49EBAD5-239A-126F-F687-317B4AA74724}"/>
              </a:ext>
            </a:extLst>
          </p:cNvPr>
          <p:cNvSpPr txBox="1"/>
          <p:nvPr/>
        </p:nvSpPr>
        <p:spPr>
          <a:xfrm>
            <a:off x="9610276" y="5972801"/>
            <a:ext cx="971167" cy="338554"/>
          </a:xfrm>
          <a:prstGeom prst="rect">
            <a:avLst/>
          </a:prstGeom>
          <a:noFill/>
        </p:spPr>
        <p:txBody>
          <a:bodyPr wrap="square" rtlCol="0">
            <a:spAutoFit/>
          </a:bodyPr>
          <a:lstStyle/>
          <a:p>
            <a:pPr algn="ctr"/>
            <a:r>
              <a:rPr lang="en-US" sz="800" dirty="0">
                <a:solidFill>
                  <a:srgbClr val="404040"/>
                </a:solidFill>
                <a:latin typeface="Gotham Medium"/>
              </a:rPr>
              <a:t>ELASTIC INFERENCE</a:t>
            </a:r>
          </a:p>
        </p:txBody>
      </p:sp>
      <p:pic>
        <p:nvPicPr>
          <p:cNvPr id="78" name="Picture 77">
            <a:extLst>
              <a:ext uri="{FF2B5EF4-FFF2-40B4-BE49-F238E27FC236}">
                <a16:creationId xmlns:a16="http://schemas.microsoft.com/office/drawing/2014/main" id="{2242C35A-1511-085B-88A8-6B04AFB229D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64212" y="5530276"/>
            <a:ext cx="457200" cy="457200"/>
          </a:xfrm>
          <a:prstGeom prst="rect">
            <a:avLst/>
          </a:prstGeom>
        </p:spPr>
      </p:pic>
      <p:sp>
        <p:nvSpPr>
          <p:cNvPr id="79" name="TextBox 78">
            <a:extLst>
              <a:ext uri="{FF2B5EF4-FFF2-40B4-BE49-F238E27FC236}">
                <a16:creationId xmlns:a16="http://schemas.microsoft.com/office/drawing/2014/main" id="{35308DC1-5CD9-332C-9085-893AADF1BCC7}"/>
              </a:ext>
            </a:extLst>
          </p:cNvPr>
          <p:cNvSpPr txBox="1"/>
          <p:nvPr/>
        </p:nvSpPr>
        <p:spPr>
          <a:xfrm>
            <a:off x="6504938" y="5972801"/>
            <a:ext cx="971167" cy="215444"/>
          </a:xfrm>
          <a:prstGeom prst="rect">
            <a:avLst/>
          </a:prstGeom>
          <a:noFill/>
        </p:spPr>
        <p:txBody>
          <a:bodyPr wrap="square" rtlCol="0">
            <a:spAutoFit/>
          </a:bodyPr>
          <a:lstStyle/>
          <a:p>
            <a:pPr algn="ctr"/>
            <a:r>
              <a:rPr lang="en-US" sz="800" dirty="0">
                <a:solidFill>
                  <a:srgbClr val="404040"/>
                </a:solidFill>
                <a:latin typeface="Gotham Medium"/>
              </a:rPr>
              <a:t>INFERENTIA</a:t>
            </a:r>
          </a:p>
        </p:txBody>
      </p:sp>
      <p:sp>
        <p:nvSpPr>
          <p:cNvPr id="2" name="Rectangle 1">
            <a:extLst>
              <a:ext uri="{FF2B5EF4-FFF2-40B4-BE49-F238E27FC236}">
                <a16:creationId xmlns:a16="http://schemas.microsoft.com/office/drawing/2014/main" id="{FC4D302E-8F08-6964-5D2E-D1753E743BF8}"/>
              </a:ext>
            </a:extLst>
          </p:cNvPr>
          <p:cNvSpPr/>
          <p:nvPr/>
        </p:nvSpPr>
        <p:spPr>
          <a:xfrm>
            <a:off x="362602" y="2350446"/>
            <a:ext cx="11411565" cy="2210917"/>
          </a:xfrm>
          <a:prstGeom prst="rect">
            <a:avLst/>
          </a:prstGeom>
          <a:no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2400838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63DC83-69FE-1E42-4D5C-0E6A3590C622}"/>
              </a:ext>
            </a:extLst>
          </p:cNvPr>
          <p:cNvSpPr/>
          <p:nvPr/>
        </p:nvSpPr>
        <p:spPr>
          <a:xfrm>
            <a:off x="530335" y="670689"/>
            <a:ext cx="2515789"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VISION</a:t>
            </a:r>
          </a:p>
        </p:txBody>
      </p:sp>
      <p:sp>
        <p:nvSpPr>
          <p:cNvPr id="10" name="Rectangle 9">
            <a:extLst>
              <a:ext uri="{FF2B5EF4-FFF2-40B4-BE49-F238E27FC236}">
                <a16:creationId xmlns:a16="http://schemas.microsoft.com/office/drawing/2014/main" id="{4FF4BDF7-789A-44FD-8B52-4C2010B77A73}"/>
              </a:ext>
            </a:extLst>
          </p:cNvPr>
          <p:cNvSpPr/>
          <p:nvPr/>
        </p:nvSpPr>
        <p:spPr>
          <a:xfrm>
            <a:off x="530334" y="1070739"/>
            <a:ext cx="2515789"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pic>
        <p:nvPicPr>
          <p:cNvPr id="11" name="Picture 10">
            <a:extLst>
              <a:ext uri="{FF2B5EF4-FFF2-40B4-BE49-F238E27FC236}">
                <a16:creationId xmlns:a16="http://schemas.microsoft.com/office/drawing/2014/main" id="{5217330C-56B1-C506-5710-178A75A862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504" y="1236119"/>
            <a:ext cx="457200" cy="457200"/>
          </a:xfrm>
          <a:prstGeom prst="rect">
            <a:avLst/>
          </a:prstGeom>
        </p:spPr>
      </p:pic>
      <p:pic>
        <p:nvPicPr>
          <p:cNvPr id="12" name="Picture 11">
            <a:extLst>
              <a:ext uri="{FF2B5EF4-FFF2-40B4-BE49-F238E27FC236}">
                <a16:creationId xmlns:a16="http://schemas.microsoft.com/office/drawing/2014/main" id="{ABB1CF71-BB18-D849-1F00-308D8EB9F4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613" y="1236119"/>
            <a:ext cx="457200" cy="457200"/>
          </a:xfrm>
          <a:prstGeom prst="rect">
            <a:avLst/>
          </a:prstGeom>
        </p:spPr>
      </p:pic>
      <p:sp>
        <p:nvSpPr>
          <p:cNvPr id="13" name="TextBox 12">
            <a:extLst>
              <a:ext uri="{FF2B5EF4-FFF2-40B4-BE49-F238E27FC236}">
                <a16:creationId xmlns:a16="http://schemas.microsoft.com/office/drawing/2014/main" id="{BA1B08ED-B018-498A-5832-2D2517326CD7}"/>
              </a:ext>
            </a:extLst>
          </p:cNvPr>
          <p:cNvSpPr txBox="1"/>
          <p:nvPr/>
        </p:nvSpPr>
        <p:spPr>
          <a:xfrm>
            <a:off x="514105"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IMAGE</a:t>
            </a:r>
          </a:p>
        </p:txBody>
      </p:sp>
      <p:sp>
        <p:nvSpPr>
          <p:cNvPr id="14" name="TextBox 13">
            <a:extLst>
              <a:ext uri="{FF2B5EF4-FFF2-40B4-BE49-F238E27FC236}">
                <a16:creationId xmlns:a16="http://schemas.microsoft.com/office/drawing/2014/main" id="{796A2BA4-3434-BC7F-F377-ADB5E74DC4ED}"/>
              </a:ext>
            </a:extLst>
          </p:cNvPr>
          <p:cNvSpPr txBox="1"/>
          <p:nvPr/>
        </p:nvSpPr>
        <p:spPr>
          <a:xfrm>
            <a:off x="1340996"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VIDEO</a:t>
            </a:r>
          </a:p>
        </p:txBody>
      </p:sp>
      <p:sp>
        <p:nvSpPr>
          <p:cNvPr id="15" name="TextBox 14">
            <a:extLst>
              <a:ext uri="{FF2B5EF4-FFF2-40B4-BE49-F238E27FC236}">
                <a16:creationId xmlns:a16="http://schemas.microsoft.com/office/drawing/2014/main" id="{AC940B87-920B-CA6E-0687-93732F55EE11}"/>
              </a:ext>
            </a:extLst>
          </p:cNvPr>
          <p:cNvSpPr txBox="1"/>
          <p:nvPr/>
        </p:nvSpPr>
        <p:spPr>
          <a:xfrm>
            <a:off x="2138588" y="1701786"/>
            <a:ext cx="978216" cy="215444"/>
          </a:xfrm>
          <a:prstGeom prst="rect">
            <a:avLst/>
          </a:prstGeom>
          <a:noFill/>
        </p:spPr>
        <p:txBody>
          <a:bodyPr wrap="square" rtlCol="0">
            <a:spAutoFit/>
          </a:bodyPr>
          <a:lstStyle/>
          <a:p>
            <a:pPr algn="ctr"/>
            <a:r>
              <a:rPr lang="en-US" sz="800" dirty="0">
                <a:solidFill>
                  <a:srgbClr val="404040"/>
                </a:solidFill>
                <a:latin typeface="Gotham Medium"/>
              </a:rPr>
              <a:t>TEXTRACT</a:t>
            </a:r>
          </a:p>
        </p:txBody>
      </p:sp>
      <p:sp>
        <p:nvSpPr>
          <p:cNvPr id="16" name="Rectangle 15">
            <a:extLst>
              <a:ext uri="{FF2B5EF4-FFF2-40B4-BE49-F238E27FC236}">
                <a16:creationId xmlns:a16="http://schemas.microsoft.com/office/drawing/2014/main" id="{5BBBE901-31C1-959B-D4F1-8B9A7C95C1D4}"/>
              </a:ext>
            </a:extLst>
          </p:cNvPr>
          <p:cNvSpPr/>
          <p:nvPr/>
        </p:nvSpPr>
        <p:spPr>
          <a:xfrm>
            <a:off x="3146255" y="672872"/>
            <a:ext cx="1589961"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SPEECH</a:t>
            </a:r>
          </a:p>
        </p:txBody>
      </p:sp>
      <p:sp>
        <p:nvSpPr>
          <p:cNvPr id="17" name="Rectangle 16">
            <a:extLst>
              <a:ext uri="{FF2B5EF4-FFF2-40B4-BE49-F238E27FC236}">
                <a16:creationId xmlns:a16="http://schemas.microsoft.com/office/drawing/2014/main" id="{D66409D9-102D-FD37-D1B4-E97324052F30}"/>
              </a:ext>
            </a:extLst>
          </p:cNvPr>
          <p:cNvSpPr/>
          <p:nvPr/>
        </p:nvSpPr>
        <p:spPr>
          <a:xfrm>
            <a:off x="3146255" y="1072922"/>
            <a:ext cx="1589962"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18" name="TextBox 17">
            <a:extLst>
              <a:ext uri="{FF2B5EF4-FFF2-40B4-BE49-F238E27FC236}">
                <a16:creationId xmlns:a16="http://schemas.microsoft.com/office/drawing/2014/main" id="{65ECF1DE-2BDB-7BEA-83FC-491E047EA102}"/>
              </a:ext>
            </a:extLst>
          </p:cNvPr>
          <p:cNvSpPr txBox="1"/>
          <p:nvPr/>
        </p:nvSpPr>
        <p:spPr>
          <a:xfrm>
            <a:off x="3066077" y="1701786"/>
            <a:ext cx="978216" cy="215444"/>
          </a:xfrm>
          <a:prstGeom prst="rect">
            <a:avLst/>
          </a:prstGeom>
          <a:noFill/>
        </p:spPr>
        <p:txBody>
          <a:bodyPr wrap="square" rtlCol="0">
            <a:spAutoFit/>
          </a:bodyPr>
          <a:lstStyle/>
          <a:p>
            <a:pPr algn="ctr"/>
            <a:r>
              <a:rPr lang="en-US" sz="800" dirty="0">
                <a:solidFill>
                  <a:srgbClr val="404040"/>
                </a:solidFill>
                <a:latin typeface="Gotham Medium"/>
              </a:rPr>
              <a:t>POLLY</a:t>
            </a:r>
          </a:p>
        </p:txBody>
      </p:sp>
      <p:sp>
        <p:nvSpPr>
          <p:cNvPr id="19" name="TextBox 18">
            <a:extLst>
              <a:ext uri="{FF2B5EF4-FFF2-40B4-BE49-F238E27FC236}">
                <a16:creationId xmlns:a16="http://schemas.microsoft.com/office/drawing/2014/main" id="{920663C3-C1A9-9CA8-100C-64C6420F335E}"/>
              </a:ext>
            </a:extLst>
          </p:cNvPr>
          <p:cNvSpPr txBox="1"/>
          <p:nvPr/>
        </p:nvSpPr>
        <p:spPr>
          <a:xfrm>
            <a:off x="3784944"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TRANSCRIBE</a:t>
            </a:r>
          </a:p>
        </p:txBody>
      </p:sp>
      <p:pic>
        <p:nvPicPr>
          <p:cNvPr id="20" name="Picture 19">
            <a:extLst>
              <a:ext uri="{FF2B5EF4-FFF2-40B4-BE49-F238E27FC236}">
                <a16:creationId xmlns:a16="http://schemas.microsoft.com/office/drawing/2014/main" id="{701E4496-C527-2B54-BF6B-9D3AD76952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6818" y="1236119"/>
            <a:ext cx="457200" cy="457200"/>
          </a:xfrm>
          <a:prstGeom prst="rect">
            <a:avLst/>
          </a:prstGeom>
        </p:spPr>
      </p:pic>
      <p:pic>
        <p:nvPicPr>
          <p:cNvPr id="21" name="Picture 20">
            <a:extLst>
              <a:ext uri="{FF2B5EF4-FFF2-40B4-BE49-F238E27FC236}">
                <a16:creationId xmlns:a16="http://schemas.microsoft.com/office/drawing/2014/main" id="{198549F0-11EE-AF63-1C33-69F85ADD5D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5452" y="1236119"/>
            <a:ext cx="457200" cy="457200"/>
          </a:xfrm>
          <a:prstGeom prst="rect">
            <a:avLst/>
          </a:prstGeom>
        </p:spPr>
      </p:pic>
      <p:sp>
        <p:nvSpPr>
          <p:cNvPr id="22" name="Rectangle 21">
            <a:extLst>
              <a:ext uri="{FF2B5EF4-FFF2-40B4-BE49-F238E27FC236}">
                <a16:creationId xmlns:a16="http://schemas.microsoft.com/office/drawing/2014/main" id="{60AFD6A2-D074-050C-4996-CC2C8CC50888}"/>
              </a:ext>
            </a:extLst>
          </p:cNvPr>
          <p:cNvSpPr/>
          <p:nvPr/>
        </p:nvSpPr>
        <p:spPr>
          <a:xfrm>
            <a:off x="4850318" y="667577"/>
            <a:ext cx="1782082"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LANGUAGE</a:t>
            </a:r>
          </a:p>
        </p:txBody>
      </p:sp>
      <p:sp>
        <p:nvSpPr>
          <p:cNvPr id="23" name="Rectangle 22">
            <a:extLst>
              <a:ext uri="{FF2B5EF4-FFF2-40B4-BE49-F238E27FC236}">
                <a16:creationId xmlns:a16="http://schemas.microsoft.com/office/drawing/2014/main" id="{FBF5B576-28DD-B60F-3C2C-4982735ACE27}"/>
              </a:ext>
            </a:extLst>
          </p:cNvPr>
          <p:cNvSpPr/>
          <p:nvPr/>
        </p:nvSpPr>
        <p:spPr>
          <a:xfrm>
            <a:off x="4850316" y="1067627"/>
            <a:ext cx="178208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24" name="TextBox 23">
            <a:extLst>
              <a:ext uri="{FF2B5EF4-FFF2-40B4-BE49-F238E27FC236}">
                <a16:creationId xmlns:a16="http://schemas.microsoft.com/office/drawing/2014/main" id="{5563CF5F-A764-755A-6385-AB3EF63651E5}"/>
              </a:ext>
            </a:extLst>
          </p:cNvPr>
          <p:cNvSpPr txBox="1"/>
          <p:nvPr/>
        </p:nvSpPr>
        <p:spPr>
          <a:xfrm>
            <a:off x="4791098"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TRANSLATE</a:t>
            </a:r>
          </a:p>
        </p:txBody>
      </p:sp>
      <p:sp>
        <p:nvSpPr>
          <p:cNvPr id="25" name="TextBox 24">
            <a:extLst>
              <a:ext uri="{FF2B5EF4-FFF2-40B4-BE49-F238E27FC236}">
                <a16:creationId xmlns:a16="http://schemas.microsoft.com/office/drawing/2014/main" id="{597EC8CB-F215-BBEF-19F1-910F0A5733AC}"/>
              </a:ext>
            </a:extLst>
          </p:cNvPr>
          <p:cNvSpPr txBox="1"/>
          <p:nvPr/>
        </p:nvSpPr>
        <p:spPr>
          <a:xfrm>
            <a:off x="5562450" y="1701786"/>
            <a:ext cx="1107761" cy="461665"/>
          </a:xfrm>
          <a:prstGeom prst="rect">
            <a:avLst/>
          </a:prstGeom>
          <a:noFill/>
        </p:spPr>
        <p:txBody>
          <a:bodyPr wrap="square" rtlCol="0">
            <a:spAutoFit/>
          </a:bodyPr>
          <a:lstStyle/>
          <a:p>
            <a:pPr algn="ctr"/>
            <a:r>
              <a:rPr lang="en-US" sz="800" dirty="0">
                <a:solidFill>
                  <a:srgbClr val="404040"/>
                </a:solidFill>
                <a:latin typeface="Gotham Medium"/>
              </a:rPr>
              <a:t>COMPREHEND </a:t>
            </a:r>
            <a:br>
              <a:rPr lang="en-US" sz="800" dirty="0">
                <a:solidFill>
                  <a:srgbClr val="404040"/>
                </a:solidFill>
                <a:latin typeface="Gotham Medium"/>
              </a:rPr>
            </a:br>
            <a:r>
              <a:rPr lang="en-US" sz="800" dirty="0">
                <a:solidFill>
                  <a:srgbClr val="404040"/>
                </a:solidFill>
                <a:latin typeface="Gotham Medium"/>
              </a:rPr>
              <a:t>&amp; COMPREHEND MEDICAL</a:t>
            </a:r>
          </a:p>
        </p:txBody>
      </p:sp>
      <p:pic>
        <p:nvPicPr>
          <p:cNvPr id="26" name="Picture 25">
            <a:extLst>
              <a:ext uri="{FF2B5EF4-FFF2-40B4-BE49-F238E27FC236}">
                <a16:creationId xmlns:a16="http://schemas.microsoft.com/office/drawing/2014/main" id="{F6E794E4-3259-1034-3545-1C04141062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8247" y="1236119"/>
            <a:ext cx="457200" cy="457200"/>
          </a:xfrm>
          <a:prstGeom prst="rect">
            <a:avLst/>
          </a:prstGeom>
        </p:spPr>
      </p:pic>
      <p:pic>
        <p:nvPicPr>
          <p:cNvPr id="27" name="Picture 26">
            <a:extLst>
              <a:ext uri="{FF2B5EF4-FFF2-40B4-BE49-F238E27FC236}">
                <a16:creationId xmlns:a16="http://schemas.microsoft.com/office/drawing/2014/main" id="{82185300-978B-A513-CF6C-02ACCE2F10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5793" y="1236119"/>
            <a:ext cx="457200" cy="457200"/>
          </a:xfrm>
          <a:prstGeom prst="rect">
            <a:avLst/>
          </a:prstGeom>
        </p:spPr>
      </p:pic>
      <p:pic>
        <p:nvPicPr>
          <p:cNvPr id="28" name="Picture 27">
            <a:extLst>
              <a:ext uri="{FF2B5EF4-FFF2-40B4-BE49-F238E27FC236}">
                <a16:creationId xmlns:a16="http://schemas.microsoft.com/office/drawing/2014/main" id="{B290F24D-B56B-37E2-2D80-92C871C4183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4226" y="1236119"/>
            <a:ext cx="457200" cy="457200"/>
          </a:xfrm>
          <a:prstGeom prst="rect">
            <a:avLst/>
          </a:prstGeom>
        </p:spPr>
      </p:pic>
      <p:sp>
        <p:nvSpPr>
          <p:cNvPr id="29" name="Rectangle 28">
            <a:extLst>
              <a:ext uri="{FF2B5EF4-FFF2-40B4-BE49-F238E27FC236}">
                <a16:creationId xmlns:a16="http://schemas.microsoft.com/office/drawing/2014/main" id="{C5C54F4D-997F-E9CB-910E-92971E8C972F}"/>
              </a:ext>
            </a:extLst>
          </p:cNvPr>
          <p:cNvSpPr/>
          <p:nvPr/>
        </p:nvSpPr>
        <p:spPr>
          <a:xfrm>
            <a:off x="6737545" y="667360"/>
            <a:ext cx="1107761"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CHATBOTS</a:t>
            </a:r>
          </a:p>
        </p:txBody>
      </p:sp>
      <p:sp>
        <p:nvSpPr>
          <p:cNvPr id="30" name="Rectangle 29">
            <a:extLst>
              <a:ext uri="{FF2B5EF4-FFF2-40B4-BE49-F238E27FC236}">
                <a16:creationId xmlns:a16="http://schemas.microsoft.com/office/drawing/2014/main" id="{5FF228C1-06C9-3945-A146-A98DB0974807}"/>
              </a:ext>
            </a:extLst>
          </p:cNvPr>
          <p:cNvSpPr/>
          <p:nvPr/>
        </p:nvSpPr>
        <p:spPr>
          <a:xfrm>
            <a:off x="6737544" y="1067410"/>
            <a:ext cx="1107761"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1" name="TextBox 30">
            <a:extLst>
              <a:ext uri="{FF2B5EF4-FFF2-40B4-BE49-F238E27FC236}">
                <a16:creationId xmlns:a16="http://schemas.microsoft.com/office/drawing/2014/main" id="{939E9E60-92C5-0B35-5893-C7EFF6E2813C}"/>
              </a:ext>
            </a:extLst>
          </p:cNvPr>
          <p:cNvSpPr txBox="1"/>
          <p:nvPr/>
        </p:nvSpPr>
        <p:spPr>
          <a:xfrm>
            <a:off x="6798781" y="1701786"/>
            <a:ext cx="978216" cy="215444"/>
          </a:xfrm>
          <a:prstGeom prst="rect">
            <a:avLst/>
          </a:prstGeom>
          <a:noFill/>
        </p:spPr>
        <p:txBody>
          <a:bodyPr wrap="square" rtlCol="0">
            <a:spAutoFit/>
          </a:bodyPr>
          <a:lstStyle/>
          <a:p>
            <a:pPr algn="ctr"/>
            <a:r>
              <a:rPr lang="en-US" sz="800" dirty="0">
                <a:solidFill>
                  <a:srgbClr val="404040"/>
                </a:solidFill>
                <a:latin typeface="Gotham Medium"/>
              </a:rPr>
              <a:t>LEX</a:t>
            </a:r>
          </a:p>
        </p:txBody>
      </p:sp>
      <p:pic>
        <p:nvPicPr>
          <p:cNvPr id="32" name="Picture 31">
            <a:extLst>
              <a:ext uri="{FF2B5EF4-FFF2-40B4-BE49-F238E27FC236}">
                <a16:creationId xmlns:a16="http://schemas.microsoft.com/office/drawing/2014/main" id="{6D91764D-FE73-31A5-53D7-84C81216D1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63988" y="1236119"/>
            <a:ext cx="457200" cy="457200"/>
          </a:xfrm>
          <a:prstGeom prst="rect">
            <a:avLst/>
          </a:prstGeom>
        </p:spPr>
      </p:pic>
      <p:sp>
        <p:nvSpPr>
          <p:cNvPr id="33" name="Rectangle 32">
            <a:extLst>
              <a:ext uri="{FF2B5EF4-FFF2-40B4-BE49-F238E27FC236}">
                <a16:creationId xmlns:a16="http://schemas.microsoft.com/office/drawing/2014/main" id="{F7C34443-FADB-0F1B-3889-A1564BB21606}"/>
              </a:ext>
            </a:extLst>
          </p:cNvPr>
          <p:cNvSpPr/>
          <p:nvPr/>
        </p:nvSpPr>
        <p:spPr>
          <a:xfrm>
            <a:off x="9440867" y="667360"/>
            <a:ext cx="1962703"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RECOMMENDATIONS</a:t>
            </a:r>
          </a:p>
        </p:txBody>
      </p:sp>
      <p:sp>
        <p:nvSpPr>
          <p:cNvPr id="34" name="Rectangle 33">
            <a:extLst>
              <a:ext uri="{FF2B5EF4-FFF2-40B4-BE49-F238E27FC236}">
                <a16:creationId xmlns:a16="http://schemas.microsoft.com/office/drawing/2014/main" id="{E06CCE7C-B6A2-608A-E59D-E8B0125462B2}"/>
              </a:ext>
            </a:extLst>
          </p:cNvPr>
          <p:cNvSpPr/>
          <p:nvPr/>
        </p:nvSpPr>
        <p:spPr>
          <a:xfrm>
            <a:off x="9440867" y="1067410"/>
            <a:ext cx="196270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5" name="TextBox 34">
            <a:extLst>
              <a:ext uri="{FF2B5EF4-FFF2-40B4-BE49-F238E27FC236}">
                <a16:creationId xmlns:a16="http://schemas.microsoft.com/office/drawing/2014/main" id="{446C05D0-5E05-AE25-330B-EAF638C6409B}"/>
              </a:ext>
            </a:extLst>
          </p:cNvPr>
          <p:cNvSpPr txBox="1"/>
          <p:nvPr/>
        </p:nvSpPr>
        <p:spPr>
          <a:xfrm>
            <a:off x="9893519" y="1701786"/>
            <a:ext cx="978216" cy="215444"/>
          </a:xfrm>
          <a:prstGeom prst="rect">
            <a:avLst/>
          </a:prstGeom>
          <a:noFill/>
        </p:spPr>
        <p:txBody>
          <a:bodyPr wrap="square" rtlCol="0">
            <a:spAutoFit/>
          </a:bodyPr>
          <a:lstStyle/>
          <a:p>
            <a:pPr algn="ctr"/>
            <a:r>
              <a:rPr lang="en-US" sz="800" dirty="0">
                <a:solidFill>
                  <a:srgbClr val="404040"/>
                </a:solidFill>
                <a:latin typeface="Gotham Medium"/>
              </a:rPr>
              <a:t>PERSONALIZE</a:t>
            </a:r>
          </a:p>
        </p:txBody>
      </p:sp>
      <p:pic>
        <p:nvPicPr>
          <p:cNvPr id="36" name="Picture 35">
            <a:extLst>
              <a:ext uri="{FF2B5EF4-FFF2-40B4-BE49-F238E27FC236}">
                <a16:creationId xmlns:a16="http://schemas.microsoft.com/office/drawing/2014/main" id="{00D5692C-8C70-0864-0870-928F933013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54027" y="1236119"/>
            <a:ext cx="457200" cy="457200"/>
          </a:xfrm>
          <a:prstGeom prst="rect">
            <a:avLst/>
          </a:prstGeom>
        </p:spPr>
      </p:pic>
      <p:sp>
        <p:nvSpPr>
          <p:cNvPr id="37" name="TextBox 36">
            <a:extLst>
              <a:ext uri="{FF2B5EF4-FFF2-40B4-BE49-F238E27FC236}">
                <a16:creationId xmlns:a16="http://schemas.microsoft.com/office/drawing/2014/main" id="{828D7522-E1CC-1CE4-AC3C-28F99EFE513D}"/>
              </a:ext>
            </a:extLst>
          </p:cNvPr>
          <p:cNvSpPr txBox="1"/>
          <p:nvPr/>
        </p:nvSpPr>
        <p:spPr>
          <a:xfrm>
            <a:off x="444467" y="245470"/>
            <a:ext cx="2295050" cy="461665"/>
          </a:xfrm>
          <a:prstGeom prst="rect">
            <a:avLst/>
          </a:prstGeom>
          <a:noFill/>
        </p:spPr>
        <p:txBody>
          <a:bodyPr wrap="square" rtlCol="0">
            <a:spAutoFit/>
          </a:bodyPr>
          <a:lstStyle/>
          <a:p>
            <a:r>
              <a:rPr lang="en-US" sz="2400" dirty="0">
                <a:solidFill>
                  <a:srgbClr val="1C7B68"/>
                </a:solidFill>
                <a:latin typeface="Gotham Bold" pitchFamily="50" charset="0"/>
              </a:rPr>
              <a:t>AI SERVICES</a:t>
            </a:r>
          </a:p>
        </p:txBody>
      </p:sp>
      <p:sp>
        <p:nvSpPr>
          <p:cNvPr id="38" name="Rectangle 37">
            <a:extLst>
              <a:ext uri="{FF2B5EF4-FFF2-40B4-BE49-F238E27FC236}">
                <a16:creationId xmlns:a16="http://schemas.microsoft.com/office/drawing/2014/main" id="{15200FAC-0B7F-D6DF-FDA6-97C0E6D6277C}"/>
              </a:ext>
            </a:extLst>
          </p:cNvPr>
          <p:cNvSpPr/>
          <p:nvPr/>
        </p:nvSpPr>
        <p:spPr>
          <a:xfrm>
            <a:off x="7959960" y="667360"/>
            <a:ext cx="1387638"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100" normalizeH="0" noProof="0" dirty="0">
                <a:ln>
                  <a:noFill/>
                </a:ln>
                <a:solidFill>
                  <a:srgbClr val="FFFFFF"/>
                </a:solidFill>
                <a:effectLst/>
                <a:uLnTx/>
                <a:uFillTx/>
                <a:latin typeface="Gotham Medium"/>
                <a:ea typeface="+mn-ea"/>
                <a:cs typeface="+mn-cs"/>
              </a:rPr>
              <a:t>FORECASTING</a:t>
            </a:r>
          </a:p>
        </p:txBody>
      </p:sp>
      <p:sp>
        <p:nvSpPr>
          <p:cNvPr id="39" name="Rectangle 38">
            <a:extLst>
              <a:ext uri="{FF2B5EF4-FFF2-40B4-BE49-F238E27FC236}">
                <a16:creationId xmlns:a16="http://schemas.microsoft.com/office/drawing/2014/main" id="{75CE2EB9-41BB-CC87-4028-0AD4E0355D70}"/>
              </a:ext>
            </a:extLst>
          </p:cNvPr>
          <p:cNvSpPr/>
          <p:nvPr/>
        </p:nvSpPr>
        <p:spPr>
          <a:xfrm>
            <a:off x="7959959" y="1067410"/>
            <a:ext cx="1387638"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0" name="TextBox 39">
            <a:extLst>
              <a:ext uri="{FF2B5EF4-FFF2-40B4-BE49-F238E27FC236}">
                <a16:creationId xmlns:a16="http://schemas.microsoft.com/office/drawing/2014/main" id="{590F0A1A-A4B2-6CF3-0A67-B18A3764DD6B}"/>
              </a:ext>
            </a:extLst>
          </p:cNvPr>
          <p:cNvSpPr txBox="1"/>
          <p:nvPr/>
        </p:nvSpPr>
        <p:spPr>
          <a:xfrm>
            <a:off x="8184471" y="1701786"/>
            <a:ext cx="978216" cy="215444"/>
          </a:xfrm>
          <a:prstGeom prst="rect">
            <a:avLst/>
          </a:prstGeom>
          <a:noFill/>
        </p:spPr>
        <p:txBody>
          <a:bodyPr wrap="square" rtlCol="0">
            <a:spAutoFit/>
          </a:bodyPr>
          <a:lstStyle/>
          <a:p>
            <a:pPr algn="ctr"/>
            <a:r>
              <a:rPr lang="en-US" sz="800" dirty="0">
                <a:solidFill>
                  <a:srgbClr val="404040"/>
                </a:solidFill>
                <a:latin typeface="Gotham Medium"/>
              </a:rPr>
              <a:t>FORECAST</a:t>
            </a:r>
          </a:p>
        </p:txBody>
      </p:sp>
      <p:pic>
        <p:nvPicPr>
          <p:cNvPr id="41" name="Picture 40">
            <a:extLst>
              <a:ext uri="{FF2B5EF4-FFF2-40B4-BE49-F238E27FC236}">
                <a16:creationId xmlns:a16="http://schemas.microsoft.com/office/drawing/2014/main" id="{C180290D-0DA6-01B7-79B1-B32AA5D798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25178" y="1236119"/>
            <a:ext cx="457200" cy="457200"/>
          </a:xfrm>
          <a:prstGeom prst="rect">
            <a:avLst/>
          </a:prstGeom>
        </p:spPr>
      </p:pic>
      <p:sp>
        <p:nvSpPr>
          <p:cNvPr id="42" name="Rectangle 41">
            <a:extLst>
              <a:ext uri="{FF2B5EF4-FFF2-40B4-BE49-F238E27FC236}">
                <a16:creationId xmlns:a16="http://schemas.microsoft.com/office/drawing/2014/main" id="{FE7C799E-ECBA-AD62-DCA5-B5EBB2FDCCDC}"/>
              </a:ext>
            </a:extLst>
          </p:cNvPr>
          <p:cNvSpPr/>
          <p:nvPr/>
        </p:nvSpPr>
        <p:spPr>
          <a:xfrm>
            <a:off x="530335" y="2859538"/>
            <a:ext cx="10873236" cy="1480037"/>
          </a:xfrm>
          <a:prstGeom prst="rect">
            <a:avLst/>
          </a:prstGeom>
          <a:noFill/>
          <a:ln w="12700" cap="flat" cmpd="sng" algn="ctr">
            <a:solidFill>
              <a:srgbClr val="56C0A7"/>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3" name="TextBox 42">
            <a:extLst>
              <a:ext uri="{FF2B5EF4-FFF2-40B4-BE49-F238E27FC236}">
                <a16:creationId xmlns:a16="http://schemas.microsoft.com/office/drawing/2014/main" id="{D4BB7AFF-E08F-D99D-F205-E5916B8CFB70}"/>
              </a:ext>
            </a:extLst>
          </p:cNvPr>
          <p:cNvSpPr txBox="1"/>
          <p:nvPr/>
        </p:nvSpPr>
        <p:spPr>
          <a:xfrm>
            <a:off x="417833" y="2429584"/>
            <a:ext cx="2424716" cy="461665"/>
          </a:xfrm>
          <a:prstGeom prst="rect">
            <a:avLst/>
          </a:prstGeom>
          <a:noFill/>
        </p:spPr>
        <p:txBody>
          <a:bodyPr wrap="square" rtlCol="0">
            <a:spAutoFit/>
          </a:bodyPr>
          <a:lstStyle/>
          <a:p>
            <a:r>
              <a:rPr lang="en-US" sz="2400" dirty="0">
                <a:solidFill>
                  <a:srgbClr val="56C0A7"/>
                </a:solidFill>
                <a:latin typeface="Gotham Bold" pitchFamily="50" charset="0"/>
              </a:rPr>
              <a:t>ML SERVICES</a:t>
            </a:r>
          </a:p>
        </p:txBody>
      </p:sp>
      <p:pic>
        <p:nvPicPr>
          <p:cNvPr id="44" name="Picture 43">
            <a:extLst>
              <a:ext uri="{FF2B5EF4-FFF2-40B4-BE49-F238E27FC236}">
                <a16:creationId xmlns:a16="http://schemas.microsoft.com/office/drawing/2014/main" id="{BE9DE23C-8724-6DF3-ADE9-9B7C5CD075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079" y="3067126"/>
            <a:ext cx="788075" cy="788075"/>
          </a:xfrm>
          <a:prstGeom prst="rect">
            <a:avLst/>
          </a:prstGeom>
        </p:spPr>
      </p:pic>
      <p:sp>
        <p:nvSpPr>
          <p:cNvPr id="45" name="TextBox 44">
            <a:extLst>
              <a:ext uri="{FF2B5EF4-FFF2-40B4-BE49-F238E27FC236}">
                <a16:creationId xmlns:a16="http://schemas.microsoft.com/office/drawing/2014/main" id="{40DA82F9-555C-D305-A7F9-342622B6C8DB}"/>
              </a:ext>
            </a:extLst>
          </p:cNvPr>
          <p:cNvSpPr txBox="1"/>
          <p:nvPr/>
        </p:nvSpPr>
        <p:spPr>
          <a:xfrm>
            <a:off x="691009" y="3851778"/>
            <a:ext cx="978216" cy="338554"/>
          </a:xfrm>
          <a:prstGeom prst="rect">
            <a:avLst/>
          </a:prstGeom>
          <a:noFill/>
        </p:spPr>
        <p:txBody>
          <a:bodyPr wrap="square" rtlCol="0">
            <a:spAutoFit/>
          </a:bodyPr>
          <a:lstStyle/>
          <a:p>
            <a:pPr algn="ctr"/>
            <a:r>
              <a:rPr lang="en-US" sz="800" dirty="0">
                <a:solidFill>
                  <a:srgbClr val="404040"/>
                </a:solidFill>
                <a:latin typeface="Gotham Medium"/>
              </a:rPr>
              <a:t>AMAZON SAGEMAKER</a:t>
            </a:r>
          </a:p>
        </p:txBody>
      </p:sp>
      <p:sp>
        <p:nvSpPr>
          <p:cNvPr id="46" name="Rectangle 45">
            <a:extLst>
              <a:ext uri="{FF2B5EF4-FFF2-40B4-BE49-F238E27FC236}">
                <a16:creationId xmlns:a16="http://schemas.microsoft.com/office/drawing/2014/main" id="{06094876-7BB8-5C71-04E7-3FBC3FDEBC8B}"/>
              </a:ext>
            </a:extLst>
          </p:cNvPr>
          <p:cNvSpPr/>
          <p:nvPr/>
        </p:nvSpPr>
        <p:spPr>
          <a:xfrm>
            <a:off x="1877453" y="3285584"/>
            <a:ext cx="778000"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GROUND TRUTH</a:t>
            </a:r>
          </a:p>
        </p:txBody>
      </p:sp>
      <p:sp>
        <p:nvSpPr>
          <p:cNvPr id="47" name="Rectangle 46">
            <a:extLst>
              <a:ext uri="{FF2B5EF4-FFF2-40B4-BE49-F238E27FC236}">
                <a16:creationId xmlns:a16="http://schemas.microsoft.com/office/drawing/2014/main" id="{A1BE5EA7-7914-CEA7-DE57-3990339A5C20}"/>
              </a:ext>
            </a:extLst>
          </p:cNvPr>
          <p:cNvSpPr/>
          <p:nvPr/>
        </p:nvSpPr>
        <p:spPr>
          <a:xfrm>
            <a:off x="2739516" y="3285586"/>
            <a:ext cx="9878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NOTEBOOKS</a:t>
            </a:r>
          </a:p>
        </p:txBody>
      </p:sp>
      <p:sp>
        <p:nvSpPr>
          <p:cNvPr id="48" name="Rectangle 47">
            <a:extLst>
              <a:ext uri="{FF2B5EF4-FFF2-40B4-BE49-F238E27FC236}">
                <a16:creationId xmlns:a16="http://schemas.microsoft.com/office/drawing/2014/main" id="{B35F1840-D5FC-7401-3268-738576C9AC29}"/>
              </a:ext>
            </a:extLst>
          </p:cNvPr>
          <p:cNvSpPr/>
          <p:nvPr/>
        </p:nvSpPr>
        <p:spPr>
          <a:xfrm>
            <a:off x="3811418" y="3285586"/>
            <a:ext cx="11739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ALGORITHMS + MARKETPLACE</a:t>
            </a:r>
          </a:p>
        </p:txBody>
      </p:sp>
      <p:sp>
        <p:nvSpPr>
          <p:cNvPr id="49" name="Rectangle 48">
            <a:extLst>
              <a:ext uri="{FF2B5EF4-FFF2-40B4-BE49-F238E27FC236}">
                <a16:creationId xmlns:a16="http://schemas.microsoft.com/office/drawing/2014/main" id="{38516FAC-2068-DDB1-16A0-1BAE8021AA48}"/>
              </a:ext>
            </a:extLst>
          </p:cNvPr>
          <p:cNvSpPr/>
          <p:nvPr/>
        </p:nvSpPr>
        <p:spPr>
          <a:xfrm>
            <a:off x="5074308" y="3285585"/>
            <a:ext cx="132305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REINFORCEMENT LEARNING</a:t>
            </a:r>
          </a:p>
        </p:txBody>
      </p:sp>
      <p:sp>
        <p:nvSpPr>
          <p:cNvPr id="50" name="Rectangle 49">
            <a:extLst>
              <a:ext uri="{FF2B5EF4-FFF2-40B4-BE49-F238E27FC236}">
                <a16:creationId xmlns:a16="http://schemas.microsoft.com/office/drawing/2014/main" id="{769E24A5-8FBC-EE91-E609-EE217F5CA943}"/>
              </a:ext>
            </a:extLst>
          </p:cNvPr>
          <p:cNvSpPr/>
          <p:nvPr/>
        </p:nvSpPr>
        <p:spPr>
          <a:xfrm>
            <a:off x="6486310" y="3285584"/>
            <a:ext cx="90657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TRAINING</a:t>
            </a:r>
          </a:p>
        </p:txBody>
      </p:sp>
      <p:sp>
        <p:nvSpPr>
          <p:cNvPr id="51" name="Rectangle 50">
            <a:extLst>
              <a:ext uri="{FF2B5EF4-FFF2-40B4-BE49-F238E27FC236}">
                <a16:creationId xmlns:a16="http://schemas.microsoft.com/office/drawing/2014/main" id="{46CCBF98-B7AA-4298-0D75-04BCC722F583}"/>
              </a:ext>
            </a:extLst>
          </p:cNvPr>
          <p:cNvSpPr/>
          <p:nvPr/>
        </p:nvSpPr>
        <p:spPr>
          <a:xfrm>
            <a:off x="7481832"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OPTIMIZATION</a:t>
            </a:r>
          </a:p>
        </p:txBody>
      </p:sp>
      <p:sp>
        <p:nvSpPr>
          <p:cNvPr id="52" name="Rectangle 51">
            <a:extLst>
              <a:ext uri="{FF2B5EF4-FFF2-40B4-BE49-F238E27FC236}">
                <a16:creationId xmlns:a16="http://schemas.microsoft.com/office/drawing/2014/main" id="{6C30DFF3-840A-BB2A-E60C-940964832001}"/>
              </a:ext>
            </a:extLst>
          </p:cNvPr>
          <p:cNvSpPr/>
          <p:nvPr/>
        </p:nvSpPr>
        <p:spPr>
          <a:xfrm>
            <a:off x="8732151"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DEPLOYMENT</a:t>
            </a:r>
          </a:p>
        </p:txBody>
      </p:sp>
      <p:sp>
        <p:nvSpPr>
          <p:cNvPr id="53" name="Rectangle 52">
            <a:extLst>
              <a:ext uri="{FF2B5EF4-FFF2-40B4-BE49-F238E27FC236}">
                <a16:creationId xmlns:a16="http://schemas.microsoft.com/office/drawing/2014/main" id="{E6F36102-EC39-C9E8-94C3-82F7E8A165F5}"/>
              </a:ext>
            </a:extLst>
          </p:cNvPr>
          <p:cNvSpPr/>
          <p:nvPr/>
        </p:nvSpPr>
        <p:spPr>
          <a:xfrm>
            <a:off x="9982470"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HOSTING</a:t>
            </a:r>
          </a:p>
        </p:txBody>
      </p:sp>
      <p:sp>
        <p:nvSpPr>
          <p:cNvPr id="54" name="Rectangle 53">
            <a:extLst>
              <a:ext uri="{FF2B5EF4-FFF2-40B4-BE49-F238E27FC236}">
                <a16:creationId xmlns:a16="http://schemas.microsoft.com/office/drawing/2014/main" id="{4DE23770-E3B5-173F-DF13-86991BF8F813}"/>
              </a:ext>
            </a:extLst>
          </p:cNvPr>
          <p:cNvSpPr/>
          <p:nvPr/>
        </p:nvSpPr>
        <p:spPr>
          <a:xfrm>
            <a:off x="564626" y="5029391"/>
            <a:ext cx="2997377"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FRAMEWORKS</a:t>
            </a:r>
          </a:p>
        </p:txBody>
      </p:sp>
      <p:sp>
        <p:nvSpPr>
          <p:cNvPr id="55" name="Rectangle 54">
            <a:extLst>
              <a:ext uri="{FF2B5EF4-FFF2-40B4-BE49-F238E27FC236}">
                <a16:creationId xmlns:a16="http://schemas.microsoft.com/office/drawing/2014/main" id="{A83738A0-1A7B-7449-611D-98B3CB9D6F86}"/>
              </a:ext>
            </a:extLst>
          </p:cNvPr>
          <p:cNvSpPr/>
          <p:nvPr/>
        </p:nvSpPr>
        <p:spPr>
          <a:xfrm>
            <a:off x="564625" y="5429440"/>
            <a:ext cx="2997377"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56" name="TextBox 55">
            <a:extLst>
              <a:ext uri="{FF2B5EF4-FFF2-40B4-BE49-F238E27FC236}">
                <a16:creationId xmlns:a16="http://schemas.microsoft.com/office/drawing/2014/main" id="{D17D22CF-2056-BA69-CFDF-D2BAF6E9BCCB}"/>
              </a:ext>
            </a:extLst>
          </p:cNvPr>
          <p:cNvSpPr txBox="1"/>
          <p:nvPr/>
        </p:nvSpPr>
        <p:spPr>
          <a:xfrm>
            <a:off x="454661" y="4593803"/>
            <a:ext cx="7171215" cy="461665"/>
          </a:xfrm>
          <a:prstGeom prst="rect">
            <a:avLst/>
          </a:prstGeom>
          <a:noFill/>
        </p:spPr>
        <p:txBody>
          <a:bodyPr wrap="square" rtlCol="0">
            <a:spAutoFit/>
          </a:bodyPr>
          <a:lstStyle/>
          <a:p>
            <a:r>
              <a:rPr lang="en-US" sz="2400" dirty="0">
                <a:solidFill>
                  <a:srgbClr val="10483D"/>
                </a:solidFill>
                <a:latin typeface="Gotham Bold" pitchFamily="50" charset="0"/>
              </a:rPr>
              <a:t>ML FRAMEWORKS + INFRASTRUCTURE</a:t>
            </a:r>
          </a:p>
        </p:txBody>
      </p:sp>
      <p:sp>
        <p:nvSpPr>
          <p:cNvPr id="57" name="Rectangle 56">
            <a:extLst>
              <a:ext uri="{FF2B5EF4-FFF2-40B4-BE49-F238E27FC236}">
                <a16:creationId xmlns:a16="http://schemas.microsoft.com/office/drawing/2014/main" id="{630C7949-8A1C-F22A-E39D-38103E969F08}"/>
              </a:ext>
            </a:extLst>
          </p:cNvPr>
          <p:cNvSpPr/>
          <p:nvPr/>
        </p:nvSpPr>
        <p:spPr>
          <a:xfrm>
            <a:off x="745019"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TENSORFLOW</a:t>
            </a:r>
          </a:p>
        </p:txBody>
      </p:sp>
      <p:sp>
        <p:nvSpPr>
          <p:cNvPr id="58" name="Rectangle 57">
            <a:extLst>
              <a:ext uri="{FF2B5EF4-FFF2-40B4-BE49-F238E27FC236}">
                <a16:creationId xmlns:a16="http://schemas.microsoft.com/office/drawing/2014/main" id="{18094675-587D-C48C-3856-D100F3F75EF1}"/>
              </a:ext>
            </a:extLst>
          </p:cNvPr>
          <p:cNvSpPr/>
          <p:nvPr/>
        </p:nvSpPr>
        <p:spPr>
          <a:xfrm>
            <a:off x="2134911"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MXNET</a:t>
            </a:r>
          </a:p>
        </p:txBody>
      </p:sp>
      <p:sp>
        <p:nvSpPr>
          <p:cNvPr id="59" name="Rectangle 58">
            <a:extLst>
              <a:ext uri="{FF2B5EF4-FFF2-40B4-BE49-F238E27FC236}">
                <a16:creationId xmlns:a16="http://schemas.microsoft.com/office/drawing/2014/main" id="{6499AD12-72E4-589C-9A5F-C98B76872575}"/>
              </a:ext>
            </a:extLst>
          </p:cNvPr>
          <p:cNvSpPr/>
          <p:nvPr/>
        </p:nvSpPr>
        <p:spPr>
          <a:xfrm>
            <a:off x="1420604" y="5994245"/>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PYTORCH</a:t>
            </a:r>
          </a:p>
        </p:txBody>
      </p:sp>
      <p:sp>
        <p:nvSpPr>
          <p:cNvPr id="60" name="Rectangle 59">
            <a:extLst>
              <a:ext uri="{FF2B5EF4-FFF2-40B4-BE49-F238E27FC236}">
                <a16:creationId xmlns:a16="http://schemas.microsoft.com/office/drawing/2014/main" id="{2285172C-EBF7-26A1-9282-5BBB4C51BCAF}"/>
              </a:ext>
            </a:extLst>
          </p:cNvPr>
          <p:cNvSpPr/>
          <p:nvPr/>
        </p:nvSpPr>
        <p:spPr>
          <a:xfrm>
            <a:off x="3734133" y="5029391"/>
            <a:ext cx="1747678"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INTERFACES</a:t>
            </a:r>
          </a:p>
        </p:txBody>
      </p:sp>
      <p:sp>
        <p:nvSpPr>
          <p:cNvPr id="61" name="Rectangle 60">
            <a:extLst>
              <a:ext uri="{FF2B5EF4-FFF2-40B4-BE49-F238E27FC236}">
                <a16:creationId xmlns:a16="http://schemas.microsoft.com/office/drawing/2014/main" id="{49F09B3E-26E7-A2E3-9EB2-CF293B20C338}"/>
              </a:ext>
            </a:extLst>
          </p:cNvPr>
          <p:cNvSpPr/>
          <p:nvPr/>
        </p:nvSpPr>
        <p:spPr>
          <a:xfrm>
            <a:off x="3734132" y="5429440"/>
            <a:ext cx="1747678"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2" name="Rectangle 61">
            <a:extLst>
              <a:ext uri="{FF2B5EF4-FFF2-40B4-BE49-F238E27FC236}">
                <a16:creationId xmlns:a16="http://schemas.microsoft.com/office/drawing/2014/main" id="{43EBC598-A480-4132-071E-0F86518478F4}"/>
              </a:ext>
            </a:extLst>
          </p:cNvPr>
          <p:cNvSpPr/>
          <p:nvPr/>
        </p:nvSpPr>
        <p:spPr>
          <a:xfrm>
            <a:off x="4102251" y="5527228"/>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GLUON</a:t>
            </a:r>
          </a:p>
        </p:txBody>
      </p:sp>
      <p:sp>
        <p:nvSpPr>
          <p:cNvPr id="63" name="Rectangle 62">
            <a:extLst>
              <a:ext uri="{FF2B5EF4-FFF2-40B4-BE49-F238E27FC236}">
                <a16:creationId xmlns:a16="http://schemas.microsoft.com/office/drawing/2014/main" id="{AAB80770-5E62-5ECC-55F6-1312031423BB}"/>
              </a:ext>
            </a:extLst>
          </p:cNvPr>
          <p:cNvSpPr/>
          <p:nvPr/>
        </p:nvSpPr>
        <p:spPr>
          <a:xfrm>
            <a:off x="4104024" y="5987476"/>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KERAS</a:t>
            </a:r>
          </a:p>
        </p:txBody>
      </p:sp>
      <p:sp>
        <p:nvSpPr>
          <p:cNvPr id="64" name="Rectangle 63">
            <a:extLst>
              <a:ext uri="{FF2B5EF4-FFF2-40B4-BE49-F238E27FC236}">
                <a16:creationId xmlns:a16="http://schemas.microsoft.com/office/drawing/2014/main" id="{1F9F0BBD-9DC1-8F39-F8F9-D70283F04B93}"/>
              </a:ext>
            </a:extLst>
          </p:cNvPr>
          <p:cNvSpPr/>
          <p:nvPr/>
        </p:nvSpPr>
        <p:spPr>
          <a:xfrm>
            <a:off x="5653939" y="5029397"/>
            <a:ext cx="5749632" cy="400050"/>
          </a:xfrm>
          <a:prstGeom prst="rect">
            <a:avLst/>
          </a:prstGeom>
          <a:solidFill>
            <a:srgbClr val="404040"/>
          </a:solid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INFRASTRUCTURE</a:t>
            </a:r>
          </a:p>
        </p:txBody>
      </p:sp>
      <p:sp>
        <p:nvSpPr>
          <p:cNvPr id="65" name="Rectangle 64">
            <a:extLst>
              <a:ext uri="{FF2B5EF4-FFF2-40B4-BE49-F238E27FC236}">
                <a16:creationId xmlns:a16="http://schemas.microsoft.com/office/drawing/2014/main" id="{4BC40C78-AD9B-4554-0409-56B0BA53FC9B}"/>
              </a:ext>
            </a:extLst>
          </p:cNvPr>
          <p:cNvSpPr/>
          <p:nvPr/>
        </p:nvSpPr>
        <p:spPr>
          <a:xfrm>
            <a:off x="5653937" y="5429446"/>
            <a:ext cx="5749633" cy="1031824"/>
          </a:xfrm>
          <a:prstGeom prst="rect">
            <a:avLst/>
          </a:prstGeom>
          <a:no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6" name="TextBox 65">
            <a:extLst>
              <a:ext uri="{FF2B5EF4-FFF2-40B4-BE49-F238E27FC236}">
                <a16:creationId xmlns:a16="http://schemas.microsoft.com/office/drawing/2014/main" id="{8D066C9A-DA3F-FD2E-A994-2BF571F5D44B}"/>
              </a:ext>
            </a:extLst>
          </p:cNvPr>
          <p:cNvSpPr txBox="1"/>
          <p:nvPr/>
        </p:nvSpPr>
        <p:spPr>
          <a:xfrm>
            <a:off x="5729829" y="5972801"/>
            <a:ext cx="978216" cy="215444"/>
          </a:xfrm>
          <a:prstGeom prst="rect">
            <a:avLst/>
          </a:prstGeom>
          <a:noFill/>
        </p:spPr>
        <p:txBody>
          <a:bodyPr wrap="square" rtlCol="0">
            <a:spAutoFit/>
          </a:bodyPr>
          <a:lstStyle/>
          <a:p>
            <a:pPr algn="ctr"/>
            <a:r>
              <a:rPr lang="en-US" sz="800" dirty="0">
                <a:solidFill>
                  <a:srgbClr val="404040"/>
                </a:solidFill>
                <a:latin typeface="Gotham Medium"/>
              </a:rPr>
              <a:t>EC2</a:t>
            </a:r>
          </a:p>
        </p:txBody>
      </p:sp>
      <p:pic>
        <p:nvPicPr>
          <p:cNvPr id="67" name="Picture 66">
            <a:extLst>
              <a:ext uri="{FF2B5EF4-FFF2-40B4-BE49-F238E27FC236}">
                <a16:creationId xmlns:a16="http://schemas.microsoft.com/office/drawing/2014/main" id="{CF8AD692-8194-67A7-1C53-DC764B99CD0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78061" y="5530276"/>
            <a:ext cx="457200" cy="457200"/>
          </a:xfrm>
          <a:prstGeom prst="rect">
            <a:avLst/>
          </a:prstGeom>
        </p:spPr>
      </p:pic>
      <p:sp>
        <p:nvSpPr>
          <p:cNvPr id="68" name="TextBox 67">
            <a:extLst>
              <a:ext uri="{FF2B5EF4-FFF2-40B4-BE49-F238E27FC236}">
                <a16:creationId xmlns:a16="http://schemas.microsoft.com/office/drawing/2014/main" id="{B4C509A3-27CF-62E2-EB51-CF2D9ABBB005}"/>
              </a:ext>
            </a:extLst>
          </p:cNvPr>
          <p:cNvSpPr txBox="1"/>
          <p:nvPr/>
        </p:nvSpPr>
        <p:spPr>
          <a:xfrm>
            <a:off x="8782384" y="5972801"/>
            <a:ext cx="1062454" cy="461665"/>
          </a:xfrm>
          <a:prstGeom prst="rect">
            <a:avLst/>
          </a:prstGeom>
          <a:noFill/>
        </p:spPr>
        <p:txBody>
          <a:bodyPr wrap="square" rtlCol="0">
            <a:spAutoFit/>
          </a:bodyPr>
          <a:lstStyle/>
          <a:p>
            <a:pPr algn="ctr"/>
            <a:r>
              <a:rPr lang="en-US" sz="800" dirty="0">
                <a:solidFill>
                  <a:srgbClr val="404040"/>
                </a:solidFill>
                <a:latin typeface="Gotham Medium"/>
              </a:rPr>
              <a:t>DL </a:t>
            </a:r>
            <a:br>
              <a:rPr lang="en-US" sz="800" dirty="0">
                <a:solidFill>
                  <a:srgbClr val="404040"/>
                </a:solidFill>
                <a:latin typeface="Gotham Medium"/>
              </a:rPr>
            </a:br>
            <a:r>
              <a:rPr lang="en-US" sz="800" dirty="0">
                <a:solidFill>
                  <a:srgbClr val="404040"/>
                </a:solidFill>
                <a:latin typeface="Gotham Medium"/>
              </a:rPr>
              <a:t>CONTAINERS </a:t>
            </a:r>
            <a:br>
              <a:rPr lang="en-US" sz="800" dirty="0">
                <a:solidFill>
                  <a:srgbClr val="404040"/>
                </a:solidFill>
                <a:latin typeface="Gotham Medium"/>
              </a:rPr>
            </a:br>
            <a:r>
              <a:rPr lang="en-US" sz="800" dirty="0">
                <a:solidFill>
                  <a:srgbClr val="404040"/>
                </a:solidFill>
                <a:latin typeface="Gotham Medium"/>
              </a:rPr>
              <a:t>&amp; AMIs</a:t>
            </a:r>
          </a:p>
        </p:txBody>
      </p:sp>
      <p:pic>
        <p:nvPicPr>
          <p:cNvPr id="69" name="Picture 68">
            <a:extLst>
              <a:ext uri="{FF2B5EF4-FFF2-40B4-BE49-F238E27FC236}">
                <a16:creationId xmlns:a16="http://schemas.microsoft.com/office/drawing/2014/main" id="{5AB6EE9D-713E-8763-0940-B6EA07D6FD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35495" y="5530276"/>
            <a:ext cx="457200" cy="457200"/>
          </a:xfrm>
          <a:prstGeom prst="rect">
            <a:avLst/>
          </a:prstGeom>
        </p:spPr>
      </p:pic>
      <p:sp>
        <p:nvSpPr>
          <p:cNvPr id="70" name="TextBox 69">
            <a:extLst>
              <a:ext uri="{FF2B5EF4-FFF2-40B4-BE49-F238E27FC236}">
                <a16:creationId xmlns:a16="http://schemas.microsoft.com/office/drawing/2014/main" id="{1771E8D5-EAFB-D942-3E11-C675A3EF3BA8}"/>
              </a:ext>
            </a:extLst>
          </p:cNvPr>
          <p:cNvSpPr txBox="1"/>
          <p:nvPr/>
        </p:nvSpPr>
        <p:spPr>
          <a:xfrm>
            <a:off x="7422213" y="5972801"/>
            <a:ext cx="706453" cy="215444"/>
          </a:xfrm>
          <a:prstGeom prst="rect">
            <a:avLst/>
          </a:prstGeom>
          <a:noFill/>
        </p:spPr>
        <p:txBody>
          <a:bodyPr wrap="square" rtlCol="0">
            <a:spAutoFit/>
          </a:bodyPr>
          <a:lstStyle/>
          <a:p>
            <a:pPr algn="ctr"/>
            <a:r>
              <a:rPr lang="en-US" sz="800" dirty="0">
                <a:solidFill>
                  <a:srgbClr val="404040"/>
                </a:solidFill>
                <a:latin typeface="Gotham Medium"/>
              </a:rPr>
              <a:t>ECS</a:t>
            </a:r>
          </a:p>
        </p:txBody>
      </p:sp>
      <p:pic>
        <p:nvPicPr>
          <p:cNvPr id="71" name="Picture 70">
            <a:extLst>
              <a:ext uri="{FF2B5EF4-FFF2-40B4-BE49-F238E27FC236}">
                <a16:creationId xmlns:a16="http://schemas.microsoft.com/office/drawing/2014/main" id="{F234F49B-FF57-CC60-7F43-F851AF1079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6778" y="5530276"/>
            <a:ext cx="457200" cy="457200"/>
          </a:xfrm>
          <a:prstGeom prst="rect">
            <a:avLst/>
          </a:prstGeom>
        </p:spPr>
      </p:pic>
      <p:sp>
        <p:nvSpPr>
          <p:cNvPr id="72" name="TextBox 71">
            <a:extLst>
              <a:ext uri="{FF2B5EF4-FFF2-40B4-BE49-F238E27FC236}">
                <a16:creationId xmlns:a16="http://schemas.microsoft.com/office/drawing/2014/main" id="{D3913E2A-4468-8B1E-0F93-7A778A86AA42}"/>
              </a:ext>
            </a:extLst>
          </p:cNvPr>
          <p:cNvSpPr txBox="1"/>
          <p:nvPr/>
        </p:nvSpPr>
        <p:spPr>
          <a:xfrm>
            <a:off x="8166696" y="5972801"/>
            <a:ext cx="706453" cy="215444"/>
          </a:xfrm>
          <a:prstGeom prst="rect">
            <a:avLst/>
          </a:prstGeom>
          <a:noFill/>
        </p:spPr>
        <p:txBody>
          <a:bodyPr wrap="square" rtlCol="0">
            <a:spAutoFit/>
          </a:bodyPr>
          <a:lstStyle/>
          <a:p>
            <a:pPr algn="ctr"/>
            <a:r>
              <a:rPr lang="en-US" sz="800" dirty="0">
                <a:solidFill>
                  <a:srgbClr val="404040"/>
                </a:solidFill>
                <a:latin typeface="Gotham Medium"/>
              </a:rPr>
              <a:t>EKS</a:t>
            </a:r>
          </a:p>
        </p:txBody>
      </p:sp>
      <p:pic>
        <p:nvPicPr>
          <p:cNvPr id="73" name="Picture 72">
            <a:extLst>
              <a:ext uri="{FF2B5EF4-FFF2-40B4-BE49-F238E27FC236}">
                <a16:creationId xmlns:a16="http://schemas.microsoft.com/office/drawing/2014/main" id="{1929DB04-E003-4DA3-AD90-5022B21FEA5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92929" y="5530276"/>
            <a:ext cx="457200" cy="457200"/>
          </a:xfrm>
          <a:prstGeom prst="rect">
            <a:avLst/>
          </a:prstGeom>
        </p:spPr>
      </p:pic>
      <p:pic>
        <p:nvPicPr>
          <p:cNvPr id="74" name="Picture 73">
            <a:extLst>
              <a:ext uri="{FF2B5EF4-FFF2-40B4-BE49-F238E27FC236}">
                <a16:creationId xmlns:a16="http://schemas.microsoft.com/office/drawing/2014/main" id="{8400B502-C0A3-EC79-1E9F-DE43955B10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20626" y="5530276"/>
            <a:ext cx="457200" cy="457200"/>
          </a:xfrm>
          <a:prstGeom prst="rect">
            <a:avLst/>
          </a:prstGeom>
        </p:spPr>
      </p:pic>
      <p:sp>
        <p:nvSpPr>
          <p:cNvPr id="75" name="TextBox 74">
            <a:extLst>
              <a:ext uri="{FF2B5EF4-FFF2-40B4-BE49-F238E27FC236}">
                <a16:creationId xmlns:a16="http://schemas.microsoft.com/office/drawing/2014/main" id="{2AE6ED38-E502-A4A5-25FD-1F4789B63396}"/>
              </a:ext>
            </a:extLst>
          </p:cNvPr>
          <p:cNvSpPr txBox="1"/>
          <p:nvPr/>
        </p:nvSpPr>
        <p:spPr>
          <a:xfrm>
            <a:off x="10369762" y="5972801"/>
            <a:ext cx="971167" cy="215444"/>
          </a:xfrm>
          <a:prstGeom prst="rect">
            <a:avLst/>
          </a:prstGeom>
          <a:noFill/>
        </p:spPr>
        <p:txBody>
          <a:bodyPr wrap="square" rtlCol="0">
            <a:spAutoFit/>
          </a:bodyPr>
          <a:lstStyle/>
          <a:p>
            <a:pPr algn="ctr"/>
            <a:r>
              <a:rPr lang="en-US" sz="800" dirty="0">
                <a:solidFill>
                  <a:srgbClr val="404040"/>
                </a:solidFill>
                <a:latin typeface="Gotham Medium"/>
              </a:rPr>
              <a:t>GREENGRASS</a:t>
            </a:r>
          </a:p>
        </p:txBody>
      </p:sp>
      <p:pic>
        <p:nvPicPr>
          <p:cNvPr id="76" name="Picture 75">
            <a:extLst>
              <a:ext uri="{FF2B5EF4-FFF2-40B4-BE49-F238E27FC236}">
                <a16:creationId xmlns:a16="http://schemas.microsoft.com/office/drawing/2014/main" id="{E828E46D-238F-19E2-A683-F4866B04850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49344" y="5530276"/>
            <a:ext cx="457200" cy="457200"/>
          </a:xfrm>
          <a:prstGeom prst="rect">
            <a:avLst/>
          </a:prstGeom>
        </p:spPr>
      </p:pic>
      <p:sp>
        <p:nvSpPr>
          <p:cNvPr id="77" name="TextBox 76">
            <a:extLst>
              <a:ext uri="{FF2B5EF4-FFF2-40B4-BE49-F238E27FC236}">
                <a16:creationId xmlns:a16="http://schemas.microsoft.com/office/drawing/2014/main" id="{B49EBAD5-239A-126F-F687-317B4AA74724}"/>
              </a:ext>
            </a:extLst>
          </p:cNvPr>
          <p:cNvSpPr txBox="1"/>
          <p:nvPr/>
        </p:nvSpPr>
        <p:spPr>
          <a:xfrm>
            <a:off x="9610276" y="5972801"/>
            <a:ext cx="971167" cy="338554"/>
          </a:xfrm>
          <a:prstGeom prst="rect">
            <a:avLst/>
          </a:prstGeom>
          <a:noFill/>
        </p:spPr>
        <p:txBody>
          <a:bodyPr wrap="square" rtlCol="0">
            <a:spAutoFit/>
          </a:bodyPr>
          <a:lstStyle/>
          <a:p>
            <a:pPr algn="ctr"/>
            <a:r>
              <a:rPr lang="en-US" sz="800" dirty="0">
                <a:solidFill>
                  <a:srgbClr val="404040"/>
                </a:solidFill>
                <a:latin typeface="Gotham Medium"/>
              </a:rPr>
              <a:t>ELASTIC INFERENCE</a:t>
            </a:r>
          </a:p>
        </p:txBody>
      </p:sp>
      <p:pic>
        <p:nvPicPr>
          <p:cNvPr id="78" name="Picture 77">
            <a:extLst>
              <a:ext uri="{FF2B5EF4-FFF2-40B4-BE49-F238E27FC236}">
                <a16:creationId xmlns:a16="http://schemas.microsoft.com/office/drawing/2014/main" id="{2242C35A-1511-085B-88A8-6B04AFB229D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64212" y="5530276"/>
            <a:ext cx="457200" cy="457200"/>
          </a:xfrm>
          <a:prstGeom prst="rect">
            <a:avLst/>
          </a:prstGeom>
        </p:spPr>
      </p:pic>
      <p:sp>
        <p:nvSpPr>
          <p:cNvPr id="79" name="TextBox 78">
            <a:extLst>
              <a:ext uri="{FF2B5EF4-FFF2-40B4-BE49-F238E27FC236}">
                <a16:creationId xmlns:a16="http://schemas.microsoft.com/office/drawing/2014/main" id="{35308DC1-5CD9-332C-9085-893AADF1BCC7}"/>
              </a:ext>
            </a:extLst>
          </p:cNvPr>
          <p:cNvSpPr txBox="1"/>
          <p:nvPr/>
        </p:nvSpPr>
        <p:spPr>
          <a:xfrm>
            <a:off x="6504938" y="5972801"/>
            <a:ext cx="971167" cy="215444"/>
          </a:xfrm>
          <a:prstGeom prst="rect">
            <a:avLst/>
          </a:prstGeom>
          <a:noFill/>
        </p:spPr>
        <p:txBody>
          <a:bodyPr wrap="square" rtlCol="0">
            <a:spAutoFit/>
          </a:bodyPr>
          <a:lstStyle/>
          <a:p>
            <a:pPr algn="ctr"/>
            <a:r>
              <a:rPr lang="en-US" sz="800" dirty="0">
                <a:solidFill>
                  <a:srgbClr val="404040"/>
                </a:solidFill>
                <a:latin typeface="Gotham Medium"/>
              </a:rPr>
              <a:t>INFERENTIA</a:t>
            </a:r>
          </a:p>
        </p:txBody>
      </p:sp>
      <p:sp>
        <p:nvSpPr>
          <p:cNvPr id="2" name="Rectangle 1">
            <a:extLst>
              <a:ext uri="{FF2B5EF4-FFF2-40B4-BE49-F238E27FC236}">
                <a16:creationId xmlns:a16="http://schemas.microsoft.com/office/drawing/2014/main" id="{FC4D302E-8F08-6964-5D2E-D1753E743BF8}"/>
              </a:ext>
            </a:extLst>
          </p:cNvPr>
          <p:cNvSpPr/>
          <p:nvPr/>
        </p:nvSpPr>
        <p:spPr>
          <a:xfrm>
            <a:off x="330983" y="4515452"/>
            <a:ext cx="11411565" cy="2210917"/>
          </a:xfrm>
          <a:prstGeom prst="rect">
            <a:avLst/>
          </a:prstGeom>
          <a:no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312128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a:xfrm>
            <a:off x="5347547" y="758614"/>
            <a:ext cx="6509173" cy="5919895"/>
          </a:xfrm>
        </p:spPr>
        <p:txBody>
          <a:bodyPr/>
          <a:lstStyle/>
          <a:p>
            <a:r>
              <a:rPr lang="en-US" dirty="0"/>
              <a:t>TensorFlow</a:t>
            </a:r>
          </a:p>
          <a:p>
            <a:pPr lvl="1"/>
            <a:r>
              <a:rPr lang="en-US" dirty="0"/>
              <a:t>Created by Google</a:t>
            </a:r>
          </a:p>
          <a:p>
            <a:pPr lvl="1"/>
            <a:r>
              <a:rPr lang="en-US" dirty="0"/>
              <a:t>Python, C++ and R</a:t>
            </a:r>
          </a:p>
          <a:p>
            <a:r>
              <a:rPr lang="en-US" dirty="0" err="1"/>
              <a:t>MXNet</a:t>
            </a:r>
            <a:endParaRPr lang="en-US" dirty="0"/>
          </a:p>
          <a:p>
            <a:pPr lvl="1"/>
            <a:r>
              <a:rPr lang="en-US" dirty="0"/>
              <a:t>Created by Apache</a:t>
            </a:r>
          </a:p>
          <a:p>
            <a:pPr lvl="1"/>
            <a:r>
              <a:rPr lang="en-US" dirty="0"/>
              <a:t>Python, C++, R, Julia, Perl and more</a:t>
            </a:r>
          </a:p>
          <a:p>
            <a:r>
              <a:rPr lang="en-US" dirty="0" err="1"/>
              <a:t>PyTorch</a:t>
            </a:r>
            <a:endParaRPr lang="en-US" dirty="0"/>
          </a:p>
          <a:p>
            <a:pPr lvl="1"/>
            <a:r>
              <a:rPr lang="en-US" dirty="0"/>
              <a:t>Created by Facebook</a:t>
            </a:r>
          </a:p>
          <a:p>
            <a:pPr lvl="1"/>
            <a:r>
              <a:rPr lang="en-US" dirty="0"/>
              <a:t>A Python library</a:t>
            </a:r>
          </a:p>
        </p:txBody>
      </p:sp>
      <p:pic>
        <p:nvPicPr>
          <p:cNvPr id="2" name="Picture 1">
            <a:extLst>
              <a:ext uri="{FF2B5EF4-FFF2-40B4-BE49-F238E27FC236}">
                <a16:creationId xmlns:a16="http://schemas.microsoft.com/office/drawing/2014/main" id="{E4B5DBC5-2EE4-1733-0815-E2FCAAAF5BDE}"/>
              </a:ext>
            </a:extLst>
          </p:cNvPr>
          <p:cNvPicPr>
            <a:picLocks noChangeAspect="1"/>
          </p:cNvPicPr>
          <p:nvPr/>
        </p:nvPicPr>
        <p:blipFill>
          <a:blip r:embed="rId3"/>
          <a:stretch>
            <a:fillRect/>
          </a:stretch>
        </p:blipFill>
        <p:spPr>
          <a:xfrm>
            <a:off x="735531" y="2343394"/>
            <a:ext cx="3181149" cy="2247411"/>
          </a:xfrm>
          <a:prstGeom prst="rect">
            <a:avLst/>
          </a:prstGeom>
        </p:spPr>
      </p:pic>
    </p:spTree>
    <p:extLst>
      <p:ext uri="{BB962C8B-B14F-4D97-AF65-F5344CB8AC3E}">
        <p14:creationId xmlns:p14="http://schemas.microsoft.com/office/powerpoint/2010/main" val="382678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a:xfrm>
            <a:off x="5347547" y="758614"/>
            <a:ext cx="6509173" cy="5919895"/>
          </a:xfrm>
        </p:spPr>
        <p:txBody>
          <a:bodyPr/>
          <a:lstStyle/>
          <a:p>
            <a:r>
              <a:rPr lang="en-US" dirty="0"/>
              <a:t>Gluon</a:t>
            </a:r>
          </a:p>
          <a:p>
            <a:pPr lvl="1"/>
            <a:r>
              <a:rPr lang="en-US" dirty="0"/>
              <a:t>Joint venture between AWS and Microsoft</a:t>
            </a:r>
          </a:p>
          <a:p>
            <a:pPr lvl="1"/>
            <a:r>
              <a:rPr lang="en-US" dirty="0"/>
              <a:t>Works with </a:t>
            </a:r>
            <a:r>
              <a:rPr lang="en-US" dirty="0" err="1"/>
              <a:t>MXNet</a:t>
            </a:r>
            <a:endParaRPr lang="en-US" dirty="0"/>
          </a:p>
          <a:p>
            <a:r>
              <a:rPr lang="en-US" dirty="0" err="1"/>
              <a:t>Keras</a:t>
            </a:r>
            <a:endParaRPr lang="en-US" dirty="0"/>
          </a:p>
          <a:p>
            <a:pPr lvl="1"/>
            <a:r>
              <a:rPr lang="en-US" dirty="0"/>
              <a:t>Created by Francois Chollet </a:t>
            </a:r>
            <a:br>
              <a:rPr lang="en-US" dirty="0"/>
            </a:br>
            <a:r>
              <a:rPr lang="en-US" dirty="0"/>
              <a:t>(currently with Google)</a:t>
            </a:r>
          </a:p>
          <a:p>
            <a:pPr lvl="1"/>
            <a:r>
              <a:rPr lang="en-US" dirty="0"/>
              <a:t>Works with TensorFlow</a:t>
            </a:r>
          </a:p>
          <a:p>
            <a:pPr lvl="1"/>
            <a:endParaRPr lang="en-US" dirty="0"/>
          </a:p>
        </p:txBody>
      </p:sp>
      <p:pic>
        <p:nvPicPr>
          <p:cNvPr id="5" name="Picture 4">
            <a:extLst>
              <a:ext uri="{FF2B5EF4-FFF2-40B4-BE49-F238E27FC236}">
                <a16:creationId xmlns:a16="http://schemas.microsoft.com/office/drawing/2014/main" id="{6637AD09-EFE2-813F-0BF1-82861A81ADEA}"/>
              </a:ext>
            </a:extLst>
          </p:cNvPr>
          <p:cNvPicPr>
            <a:picLocks noChangeAspect="1"/>
          </p:cNvPicPr>
          <p:nvPr/>
        </p:nvPicPr>
        <p:blipFill>
          <a:blip r:embed="rId3"/>
          <a:stretch>
            <a:fillRect/>
          </a:stretch>
        </p:blipFill>
        <p:spPr>
          <a:xfrm>
            <a:off x="1394460" y="2343395"/>
            <a:ext cx="2522220" cy="2245548"/>
          </a:xfrm>
          <a:prstGeom prst="rect">
            <a:avLst/>
          </a:prstGeom>
        </p:spPr>
      </p:pic>
    </p:spTree>
    <p:extLst>
      <p:ext uri="{BB962C8B-B14F-4D97-AF65-F5344CB8AC3E}">
        <p14:creationId xmlns:p14="http://schemas.microsoft.com/office/powerpoint/2010/main" val="287839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8FAE85D-8995-B61F-E97D-DC2A8E330EAE}"/>
              </a:ext>
            </a:extLst>
          </p:cNvPr>
          <p:cNvSpPr>
            <a:spLocks noGrp="1"/>
          </p:cNvSpPr>
          <p:nvPr>
            <p:ph sz="quarter" idx="14"/>
          </p:nvPr>
        </p:nvSpPr>
        <p:spPr/>
        <p:txBody>
          <a:bodyPr/>
          <a:lstStyle/>
          <a:p>
            <a:r>
              <a:rPr lang="en-US" dirty="0"/>
              <a:t>Infrastructure</a:t>
            </a:r>
          </a:p>
        </p:txBody>
      </p:sp>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p:txBody>
          <a:bodyPr/>
          <a:lstStyle/>
          <a:p>
            <a:endParaRPr lang="en-US" dirty="0"/>
          </a:p>
          <a:p>
            <a:endParaRPr lang="en-US" dirty="0"/>
          </a:p>
          <a:p>
            <a:r>
              <a:rPr lang="en-US" dirty="0"/>
              <a:t>Fully managed and mostly abstracted with </a:t>
            </a:r>
            <a:r>
              <a:rPr lang="en-US" dirty="0" err="1"/>
              <a:t>SageMaker</a:t>
            </a:r>
            <a:endParaRPr lang="en-US" dirty="0"/>
          </a:p>
          <a:p>
            <a:r>
              <a:rPr lang="en-US" dirty="0"/>
              <a:t>Many ML-optimized instances available</a:t>
            </a:r>
          </a:p>
          <a:p>
            <a:r>
              <a:rPr lang="en-US" dirty="0"/>
              <a:t>Containers used for training and inference</a:t>
            </a:r>
          </a:p>
          <a:p>
            <a:r>
              <a:rPr lang="en-US" dirty="0"/>
              <a:t>Lower costs with Elastic Inference</a:t>
            </a:r>
          </a:p>
          <a:p>
            <a:r>
              <a:rPr lang="en-US" dirty="0"/>
              <a:t>Greengrass </a:t>
            </a:r>
            <a:r>
              <a:rPr lang="en-US"/>
              <a:t>used for IoT ML</a:t>
            </a:r>
            <a:br>
              <a:rPr lang="en-US" dirty="0"/>
            </a:br>
            <a:endParaRPr lang="en-US"/>
          </a:p>
        </p:txBody>
      </p:sp>
      <p:pic>
        <p:nvPicPr>
          <p:cNvPr id="4" name="Picture 3">
            <a:extLst>
              <a:ext uri="{FF2B5EF4-FFF2-40B4-BE49-F238E27FC236}">
                <a16:creationId xmlns:a16="http://schemas.microsoft.com/office/drawing/2014/main" id="{DAF37D67-56E8-4D84-3C4F-A28F45F2AF16}"/>
              </a:ext>
            </a:extLst>
          </p:cNvPr>
          <p:cNvPicPr>
            <a:picLocks noChangeAspect="1"/>
          </p:cNvPicPr>
          <p:nvPr/>
        </p:nvPicPr>
        <p:blipFill>
          <a:blip r:embed="rId3"/>
          <a:stretch>
            <a:fillRect/>
          </a:stretch>
        </p:blipFill>
        <p:spPr>
          <a:xfrm>
            <a:off x="5073227" y="469051"/>
            <a:ext cx="5767316" cy="1444877"/>
          </a:xfrm>
          <a:prstGeom prst="rect">
            <a:avLst/>
          </a:prstGeom>
        </p:spPr>
      </p:pic>
    </p:spTree>
    <p:extLst>
      <p:ext uri="{BB962C8B-B14F-4D97-AF65-F5344CB8AC3E}">
        <p14:creationId xmlns:p14="http://schemas.microsoft.com/office/powerpoint/2010/main" val="46864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err="1">
                <a:solidFill>
                  <a:srgbClr val="FF9900"/>
                </a:solidFill>
              </a:rPr>
              <a:t>TEXTRACT</a:t>
            </a:r>
            <a:endParaRPr lang="en-US" sz="2400" dirty="0">
              <a:solidFill>
                <a:srgbClr val="FF9900"/>
              </a:solidFill>
            </a:endParaRPr>
          </a:p>
          <a:p>
            <a:pPr lvl="1"/>
            <a:r>
              <a:rPr lang="en-US" sz="2000" dirty="0"/>
              <a:t>Document import and processing</a:t>
            </a:r>
          </a:p>
          <a:p>
            <a:pPr lvl="1"/>
            <a:r>
              <a:rPr lang="en-US" sz="2000" dirty="0"/>
              <a:t>Extracts text (then can pass to other services like Comprehend)</a:t>
            </a:r>
          </a:p>
          <a:p>
            <a:pPr marL="0" indent="0">
              <a:spcBef>
                <a:spcPts val="800"/>
              </a:spcBef>
              <a:buNone/>
            </a:pPr>
            <a:r>
              <a:rPr lang="en-US" sz="2400" dirty="0">
                <a:solidFill>
                  <a:srgbClr val="FF9900"/>
                </a:solidFill>
              </a:rPr>
              <a:t>COMPREHEND AND COMPREHEND MEDICAL</a:t>
            </a:r>
          </a:p>
          <a:p>
            <a:pPr lvl="1"/>
            <a:r>
              <a:rPr lang="en-US" sz="2000" dirty="0"/>
              <a:t>Natural language processing of text</a:t>
            </a:r>
          </a:p>
          <a:p>
            <a:pPr lvl="1"/>
            <a:r>
              <a:rPr lang="en-US" sz="2000" dirty="0"/>
              <a:t>Make sense of unstructured data like emails, social media, reviews, etc.</a:t>
            </a:r>
          </a:p>
          <a:p>
            <a:pPr marL="0" indent="0">
              <a:spcBef>
                <a:spcPts val="800"/>
              </a:spcBef>
              <a:buNone/>
            </a:pPr>
            <a:r>
              <a:rPr lang="en-US" sz="2400" dirty="0">
                <a:solidFill>
                  <a:srgbClr val="FF9900"/>
                </a:solidFill>
              </a:rPr>
              <a:t>TRANSLATE</a:t>
            </a:r>
          </a:p>
          <a:p>
            <a:pPr lvl="1"/>
            <a:r>
              <a:rPr lang="en-US" sz="2000" dirty="0"/>
              <a:t>Natural-sounding translation</a:t>
            </a:r>
          </a:p>
          <a:p>
            <a:pPr lvl="1"/>
            <a:r>
              <a:rPr lang="en-US" sz="2000" dirty="0"/>
              <a:t>Example: Input English and output French</a:t>
            </a:r>
          </a:p>
          <a:p>
            <a:pPr marL="0" indent="0">
              <a:spcBef>
                <a:spcPts val="800"/>
              </a:spcBef>
              <a:buNone/>
            </a:pPr>
            <a:r>
              <a:rPr lang="en-US" sz="2400" dirty="0">
                <a:solidFill>
                  <a:srgbClr val="FF9900"/>
                </a:solidFill>
              </a:rPr>
              <a:t>REKOGNITION IMAGE AND VIDEO</a:t>
            </a:r>
          </a:p>
          <a:p>
            <a:pPr lvl="1"/>
            <a:r>
              <a:rPr lang="en-US" sz="2000" dirty="0"/>
              <a:t>Facial recognition, image search, video search, etc.</a:t>
            </a:r>
          </a:p>
        </p:txBody>
      </p:sp>
    </p:spTree>
    <p:extLst>
      <p:ext uri="{BB962C8B-B14F-4D97-AF65-F5344CB8AC3E}">
        <p14:creationId xmlns:p14="http://schemas.microsoft.com/office/powerpoint/2010/main" val="397389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pPr marL="0" indent="0">
              <a:spcBef>
                <a:spcPts val="600"/>
              </a:spcBef>
              <a:spcAft>
                <a:spcPts val="600"/>
              </a:spcAft>
              <a:buSzPct val="100000"/>
              <a:buNone/>
            </a:pPr>
            <a:r>
              <a:rPr lang="en-US" sz="2800" dirty="0"/>
              <a:t>Monitoring</a:t>
            </a:r>
          </a:p>
          <a:p>
            <a:pPr marL="0" indent="0">
              <a:spcBef>
                <a:spcPts val="600"/>
              </a:spcBef>
              <a:spcAft>
                <a:spcPts val="600"/>
              </a:spcAft>
              <a:buSzPct val="100000"/>
              <a:buNone/>
            </a:pPr>
            <a:r>
              <a:rPr lang="en-US" sz="2800" dirty="0"/>
              <a:t>Security and Compliance</a:t>
            </a:r>
          </a:p>
          <a:p>
            <a:pPr marL="0" indent="0">
              <a:spcBef>
                <a:spcPts val="600"/>
              </a:spcBef>
              <a:spcAft>
                <a:spcPts val="600"/>
              </a:spcAft>
              <a:buSzPct val="100000"/>
              <a:buNone/>
            </a:pPr>
            <a:r>
              <a:rPr lang="en-US" sz="2800" dirty="0"/>
              <a:t>Automation and Governance</a:t>
            </a:r>
          </a:p>
          <a:p>
            <a:pPr marL="0" indent="0">
              <a:spcBef>
                <a:spcPts val="600"/>
              </a:spcBef>
              <a:spcAft>
                <a:spcPts val="600"/>
              </a:spcAft>
              <a:buSzPct val="100000"/>
              <a:buNone/>
            </a:pPr>
            <a:r>
              <a:rPr lang="en-US" sz="2800" dirty="0"/>
              <a:t>DNS and Network Routing</a:t>
            </a:r>
          </a:p>
          <a:p>
            <a:pPr marL="0" indent="0">
              <a:spcBef>
                <a:spcPts val="600"/>
              </a:spcBef>
              <a:spcAft>
                <a:spcPts val="600"/>
              </a:spcAft>
              <a:buSzPct val="100000"/>
              <a:buNone/>
            </a:pPr>
            <a:r>
              <a:rPr lang="en-US" sz="2800" dirty="0"/>
              <a:t>Application Integration</a:t>
            </a:r>
          </a:p>
          <a:p>
            <a:pPr marL="0" indent="0">
              <a:spcBef>
                <a:spcPts val="600"/>
              </a:spcBef>
              <a:spcAft>
                <a:spcPts val="600"/>
              </a:spcAft>
              <a:buSzPct val="100000"/>
              <a:buNone/>
            </a:pPr>
            <a:r>
              <a:rPr lang="en-US" sz="2800" dirty="0">
                <a:solidFill>
                  <a:schemeClr val="accent2"/>
                </a:solidFill>
              </a:rPr>
              <a:t>Machine Learning</a:t>
            </a:r>
          </a:p>
          <a:p>
            <a:pPr marL="0" indent="0">
              <a:spcBef>
                <a:spcPts val="600"/>
              </a:spcBef>
              <a:spcAft>
                <a:spcPts val="600"/>
              </a:spcAft>
              <a:buSzPct val="100000"/>
              <a:buNone/>
            </a:pPr>
            <a:r>
              <a:rPr lang="en-US" sz="2800" dirty="0"/>
              <a:t>Backup and Recovery</a:t>
            </a:r>
          </a:p>
          <a:p>
            <a:pPr marL="0" indent="0">
              <a:spcBef>
                <a:spcPts val="600"/>
              </a:spcBef>
              <a:spcAft>
                <a:spcPts val="600"/>
              </a:spcAft>
              <a:buSzPct val="100000"/>
              <a:buNone/>
            </a:pPr>
            <a:r>
              <a:rPr lang="en-US" sz="2800" dirty="0"/>
              <a:t>Billing and Pricing</a:t>
            </a:r>
          </a:p>
          <a:p>
            <a:pPr marL="0" indent="0">
              <a:spcBef>
                <a:spcPts val="600"/>
              </a:spcBef>
              <a:spcAft>
                <a:spcPts val="600"/>
              </a:spcAft>
              <a:buSzPct val="100000"/>
              <a:buNone/>
            </a:pPr>
            <a:r>
              <a:rPr lang="en-US" sz="2800" dirty="0"/>
              <a:t>The Well-Architected Framework</a:t>
            </a:r>
          </a:p>
          <a:p>
            <a:pPr marL="0" indent="0">
              <a:spcBef>
                <a:spcPts val="600"/>
              </a:spcBef>
              <a:spcAft>
                <a:spcPts val="600"/>
              </a:spcAft>
              <a:buSzPct val="100000"/>
              <a:buNone/>
            </a:pPr>
            <a:r>
              <a:rPr lang="en-US" sz="2800"/>
              <a:t>Preparing for the Exam</a:t>
            </a:r>
            <a:endParaRPr lang="en-US" sz="2800" dirty="0"/>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2)</a:t>
            </a:r>
          </a:p>
        </p:txBody>
      </p:sp>
    </p:spTree>
    <p:extLst>
      <p:ext uri="{BB962C8B-B14F-4D97-AF65-F5344CB8AC3E}">
        <p14:creationId xmlns:p14="http://schemas.microsoft.com/office/powerpoint/2010/main" val="2460480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POLLY</a:t>
            </a:r>
          </a:p>
          <a:p>
            <a:pPr lvl="1"/>
            <a:r>
              <a:rPr lang="en-US" sz="2000" dirty="0"/>
              <a:t>Text-to-speech (i.e., parrot reads a book)</a:t>
            </a:r>
          </a:p>
          <a:p>
            <a:pPr lvl="1"/>
            <a:r>
              <a:rPr lang="en-US" sz="2000" dirty="0"/>
              <a:t>Examples: Audio books and training for visually impaired, or announcement systems</a:t>
            </a:r>
          </a:p>
          <a:p>
            <a:pPr marL="0" indent="0">
              <a:spcBef>
                <a:spcPts val="800"/>
              </a:spcBef>
              <a:buNone/>
            </a:pPr>
            <a:r>
              <a:rPr lang="en-US" sz="2400" dirty="0">
                <a:solidFill>
                  <a:srgbClr val="FF9900"/>
                </a:solidFill>
              </a:rPr>
              <a:t>TRANSCRIBE</a:t>
            </a:r>
          </a:p>
          <a:p>
            <a:pPr lvl="1"/>
            <a:r>
              <a:rPr lang="en-US" sz="2000" dirty="0"/>
              <a:t>Speech-to-text</a:t>
            </a:r>
          </a:p>
          <a:p>
            <a:pPr lvl="1"/>
            <a:r>
              <a:rPr lang="en-US" sz="2000" dirty="0"/>
              <a:t>Examples: Closed captioning and subtitles</a:t>
            </a:r>
          </a:p>
        </p:txBody>
      </p:sp>
    </p:spTree>
    <p:extLst>
      <p:ext uri="{BB962C8B-B14F-4D97-AF65-F5344CB8AC3E}">
        <p14:creationId xmlns:p14="http://schemas.microsoft.com/office/powerpoint/2010/main" val="23970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63DC83-69FE-1E42-4D5C-0E6A3590C622}"/>
              </a:ext>
            </a:extLst>
          </p:cNvPr>
          <p:cNvSpPr/>
          <p:nvPr/>
        </p:nvSpPr>
        <p:spPr>
          <a:xfrm>
            <a:off x="530335" y="670689"/>
            <a:ext cx="2515789"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VISION</a:t>
            </a:r>
          </a:p>
        </p:txBody>
      </p:sp>
      <p:sp>
        <p:nvSpPr>
          <p:cNvPr id="10" name="Rectangle 9">
            <a:extLst>
              <a:ext uri="{FF2B5EF4-FFF2-40B4-BE49-F238E27FC236}">
                <a16:creationId xmlns:a16="http://schemas.microsoft.com/office/drawing/2014/main" id="{4FF4BDF7-789A-44FD-8B52-4C2010B77A73}"/>
              </a:ext>
            </a:extLst>
          </p:cNvPr>
          <p:cNvSpPr/>
          <p:nvPr/>
        </p:nvSpPr>
        <p:spPr>
          <a:xfrm>
            <a:off x="530334" y="1070739"/>
            <a:ext cx="2515789"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pic>
        <p:nvPicPr>
          <p:cNvPr id="11" name="Picture 10">
            <a:extLst>
              <a:ext uri="{FF2B5EF4-FFF2-40B4-BE49-F238E27FC236}">
                <a16:creationId xmlns:a16="http://schemas.microsoft.com/office/drawing/2014/main" id="{5217330C-56B1-C506-5710-178A75A862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504" y="1236119"/>
            <a:ext cx="457200" cy="457200"/>
          </a:xfrm>
          <a:prstGeom prst="rect">
            <a:avLst/>
          </a:prstGeom>
        </p:spPr>
      </p:pic>
      <p:pic>
        <p:nvPicPr>
          <p:cNvPr id="12" name="Picture 11">
            <a:extLst>
              <a:ext uri="{FF2B5EF4-FFF2-40B4-BE49-F238E27FC236}">
                <a16:creationId xmlns:a16="http://schemas.microsoft.com/office/drawing/2014/main" id="{ABB1CF71-BB18-D849-1F00-308D8EB9F4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613" y="1236119"/>
            <a:ext cx="457200" cy="457200"/>
          </a:xfrm>
          <a:prstGeom prst="rect">
            <a:avLst/>
          </a:prstGeom>
        </p:spPr>
      </p:pic>
      <p:sp>
        <p:nvSpPr>
          <p:cNvPr id="13" name="TextBox 12">
            <a:extLst>
              <a:ext uri="{FF2B5EF4-FFF2-40B4-BE49-F238E27FC236}">
                <a16:creationId xmlns:a16="http://schemas.microsoft.com/office/drawing/2014/main" id="{BA1B08ED-B018-498A-5832-2D2517326CD7}"/>
              </a:ext>
            </a:extLst>
          </p:cNvPr>
          <p:cNvSpPr txBox="1"/>
          <p:nvPr/>
        </p:nvSpPr>
        <p:spPr>
          <a:xfrm>
            <a:off x="514105"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IMAGE</a:t>
            </a:r>
          </a:p>
        </p:txBody>
      </p:sp>
      <p:sp>
        <p:nvSpPr>
          <p:cNvPr id="14" name="TextBox 13">
            <a:extLst>
              <a:ext uri="{FF2B5EF4-FFF2-40B4-BE49-F238E27FC236}">
                <a16:creationId xmlns:a16="http://schemas.microsoft.com/office/drawing/2014/main" id="{796A2BA4-3434-BC7F-F377-ADB5E74DC4ED}"/>
              </a:ext>
            </a:extLst>
          </p:cNvPr>
          <p:cNvSpPr txBox="1"/>
          <p:nvPr/>
        </p:nvSpPr>
        <p:spPr>
          <a:xfrm>
            <a:off x="1340996"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VIDEO</a:t>
            </a:r>
          </a:p>
        </p:txBody>
      </p:sp>
      <p:sp>
        <p:nvSpPr>
          <p:cNvPr id="15" name="TextBox 14">
            <a:extLst>
              <a:ext uri="{FF2B5EF4-FFF2-40B4-BE49-F238E27FC236}">
                <a16:creationId xmlns:a16="http://schemas.microsoft.com/office/drawing/2014/main" id="{AC940B87-920B-CA6E-0687-93732F55EE11}"/>
              </a:ext>
            </a:extLst>
          </p:cNvPr>
          <p:cNvSpPr txBox="1"/>
          <p:nvPr/>
        </p:nvSpPr>
        <p:spPr>
          <a:xfrm>
            <a:off x="2138588" y="1701786"/>
            <a:ext cx="978216" cy="215444"/>
          </a:xfrm>
          <a:prstGeom prst="rect">
            <a:avLst/>
          </a:prstGeom>
          <a:noFill/>
        </p:spPr>
        <p:txBody>
          <a:bodyPr wrap="square" rtlCol="0">
            <a:spAutoFit/>
          </a:bodyPr>
          <a:lstStyle/>
          <a:p>
            <a:pPr algn="ctr"/>
            <a:r>
              <a:rPr lang="en-US" sz="800" dirty="0">
                <a:solidFill>
                  <a:srgbClr val="404040"/>
                </a:solidFill>
                <a:latin typeface="Gotham Medium"/>
              </a:rPr>
              <a:t>TEXTRACT</a:t>
            </a:r>
          </a:p>
        </p:txBody>
      </p:sp>
      <p:sp>
        <p:nvSpPr>
          <p:cNvPr id="16" name="Rectangle 15">
            <a:extLst>
              <a:ext uri="{FF2B5EF4-FFF2-40B4-BE49-F238E27FC236}">
                <a16:creationId xmlns:a16="http://schemas.microsoft.com/office/drawing/2014/main" id="{5BBBE901-31C1-959B-D4F1-8B9A7C95C1D4}"/>
              </a:ext>
            </a:extLst>
          </p:cNvPr>
          <p:cNvSpPr/>
          <p:nvPr/>
        </p:nvSpPr>
        <p:spPr>
          <a:xfrm>
            <a:off x="3146255" y="672872"/>
            <a:ext cx="1589961"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SPEECH</a:t>
            </a:r>
          </a:p>
        </p:txBody>
      </p:sp>
      <p:sp>
        <p:nvSpPr>
          <p:cNvPr id="17" name="Rectangle 16">
            <a:extLst>
              <a:ext uri="{FF2B5EF4-FFF2-40B4-BE49-F238E27FC236}">
                <a16:creationId xmlns:a16="http://schemas.microsoft.com/office/drawing/2014/main" id="{D66409D9-102D-FD37-D1B4-E97324052F30}"/>
              </a:ext>
            </a:extLst>
          </p:cNvPr>
          <p:cNvSpPr/>
          <p:nvPr/>
        </p:nvSpPr>
        <p:spPr>
          <a:xfrm>
            <a:off x="3146255" y="1072922"/>
            <a:ext cx="1589962"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18" name="TextBox 17">
            <a:extLst>
              <a:ext uri="{FF2B5EF4-FFF2-40B4-BE49-F238E27FC236}">
                <a16:creationId xmlns:a16="http://schemas.microsoft.com/office/drawing/2014/main" id="{65ECF1DE-2BDB-7BEA-83FC-491E047EA102}"/>
              </a:ext>
            </a:extLst>
          </p:cNvPr>
          <p:cNvSpPr txBox="1"/>
          <p:nvPr/>
        </p:nvSpPr>
        <p:spPr>
          <a:xfrm>
            <a:off x="3066077" y="1701786"/>
            <a:ext cx="978216" cy="215444"/>
          </a:xfrm>
          <a:prstGeom prst="rect">
            <a:avLst/>
          </a:prstGeom>
          <a:noFill/>
        </p:spPr>
        <p:txBody>
          <a:bodyPr wrap="square" rtlCol="0">
            <a:spAutoFit/>
          </a:bodyPr>
          <a:lstStyle/>
          <a:p>
            <a:pPr algn="ctr"/>
            <a:r>
              <a:rPr lang="en-US" sz="800" dirty="0">
                <a:solidFill>
                  <a:srgbClr val="404040"/>
                </a:solidFill>
                <a:latin typeface="Gotham Medium"/>
              </a:rPr>
              <a:t>POLLY</a:t>
            </a:r>
          </a:p>
        </p:txBody>
      </p:sp>
      <p:sp>
        <p:nvSpPr>
          <p:cNvPr id="19" name="TextBox 18">
            <a:extLst>
              <a:ext uri="{FF2B5EF4-FFF2-40B4-BE49-F238E27FC236}">
                <a16:creationId xmlns:a16="http://schemas.microsoft.com/office/drawing/2014/main" id="{920663C3-C1A9-9CA8-100C-64C6420F335E}"/>
              </a:ext>
            </a:extLst>
          </p:cNvPr>
          <p:cNvSpPr txBox="1"/>
          <p:nvPr/>
        </p:nvSpPr>
        <p:spPr>
          <a:xfrm>
            <a:off x="3784944"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TRANSCRIBE</a:t>
            </a:r>
          </a:p>
        </p:txBody>
      </p:sp>
      <p:pic>
        <p:nvPicPr>
          <p:cNvPr id="20" name="Picture 19">
            <a:extLst>
              <a:ext uri="{FF2B5EF4-FFF2-40B4-BE49-F238E27FC236}">
                <a16:creationId xmlns:a16="http://schemas.microsoft.com/office/drawing/2014/main" id="{701E4496-C527-2B54-BF6B-9D3AD76952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6818" y="1236119"/>
            <a:ext cx="457200" cy="457200"/>
          </a:xfrm>
          <a:prstGeom prst="rect">
            <a:avLst/>
          </a:prstGeom>
        </p:spPr>
      </p:pic>
      <p:pic>
        <p:nvPicPr>
          <p:cNvPr id="21" name="Picture 20">
            <a:extLst>
              <a:ext uri="{FF2B5EF4-FFF2-40B4-BE49-F238E27FC236}">
                <a16:creationId xmlns:a16="http://schemas.microsoft.com/office/drawing/2014/main" id="{198549F0-11EE-AF63-1C33-69F85ADD5D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5452" y="1236119"/>
            <a:ext cx="457200" cy="457200"/>
          </a:xfrm>
          <a:prstGeom prst="rect">
            <a:avLst/>
          </a:prstGeom>
        </p:spPr>
      </p:pic>
      <p:sp>
        <p:nvSpPr>
          <p:cNvPr id="22" name="Rectangle 21">
            <a:extLst>
              <a:ext uri="{FF2B5EF4-FFF2-40B4-BE49-F238E27FC236}">
                <a16:creationId xmlns:a16="http://schemas.microsoft.com/office/drawing/2014/main" id="{60AFD6A2-D074-050C-4996-CC2C8CC50888}"/>
              </a:ext>
            </a:extLst>
          </p:cNvPr>
          <p:cNvSpPr/>
          <p:nvPr/>
        </p:nvSpPr>
        <p:spPr>
          <a:xfrm>
            <a:off x="4850318" y="667577"/>
            <a:ext cx="1782082"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LANGUAGE</a:t>
            </a:r>
          </a:p>
        </p:txBody>
      </p:sp>
      <p:sp>
        <p:nvSpPr>
          <p:cNvPr id="23" name="Rectangle 22">
            <a:extLst>
              <a:ext uri="{FF2B5EF4-FFF2-40B4-BE49-F238E27FC236}">
                <a16:creationId xmlns:a16="http://schemas.microsoft.com/office/drawing/2014/main" id="{FBF5B576-28DD-B60F-3C2C-4982735ACE27}"/>
              </a:ext>
            </a:extLst>
          </p:cNvPr>
          <p:cNvSpPr/>
          <p:nvPr/>
        </p:nvSpPr>
        <p:spPr>
          <a:xfrm>
            <a:off x="4850316" y="1067627"/>
            <a:ext cx="178208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24" name="TextBox 23">
            <a:extLst>
              <a:ext uri="{FF2B5EF4-FFF2-40B4-BE49-F238E27FC236}">
                <a16:creationId xmlns:a16="http://schemas.microsoft.com/office/drawing/2014/main" id="{5563CF5F-A764-755A-6385-AB3EF63651E5}"/>
              </a:ext>
            </a:extLst>
          </p:cNvPr>
          <p:cNvSpPr txBox="1"/>
          <p:nvPr/>
        </p:nvSpPr>
        <p:spPr>
          <a:xfrm>
            <a:off x="4791098"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TRANSLATE</a:t>
            </a:r>
          </a:p>
        </p:txBody>
      </p:sp>
      <p:sp>
        <p:nvSpPr>
          <p:cNvPr id="25" name="TextBox 24">
            <a:extLst>
              <a:ext uri="{FF2B5EF4-FFF2-40B4-BE49-F238E27FC236}">
                <a16:creationId xmlns:a16="http://schemas.microsoft.com/office/drawing/2014/main" id="{597EC8CB-F215-BBEF-19F1-910F0A5733AC}"/>
              </a:ext>
            </a:extLst>
          </p:cNvPr>
          <p:cNvSpPr txBox="1"/>
          <p:nvPr/>
        </p:nvSpPr>
        <p:spPr>
          <a:xfrm>
            <a:off x="5562450" y="1701786"/>
            <a:ext cx="1107761" cy="461665"/>
          </a:xfrm>
          <a:prstGeom prst="rect">
            <a:avLst/>
          </a:prstGeom>
          <a:noFill/>
        </p:spPr>
        <p:txBody>
          <a:bodyPr wrap="square" rtlCol="0">
            <a:spAutoFit/>
          </a:bodyPr>
          <a:lstStyle/>
          <a:p>
            <a:pPr algn="ctr"/>
            <a:r>
              <a:rPr lang="en-US" sz="800" dirty="0">
                <a:solidFill>
                  <a:srgbClr val="404040"/>
                </a:solidFill>
                <a:latin typeface="Gotham Medium"/>
              </a:rPr>
              <a:t>COMPREHEND </a:t>
            </a:r>
            <a:br>
              <a:rPr lang="en-US" sz="800" dirty="0">
                <a:solidFill>
                  <a:srgbClr val="404040"/>
                </a:solidFill>
                <a:latin typeface="Gotham Medium"/>
              </a:rPr>
            </a:br>
            <a:r>
              <a:rPr lang="en-US" sz="800" dirty="0">
                <a:solidFill>
                  <a:srgbClr val="404040"/>
                </a:solidFill>
                <a:latin typeface="Gotham Medium"/>
              </a:rPr>
              <a:t>&amp; COMPREHEND MEDICAL</a:t>
            </a:r>
          </a:p>
        </p:txBody>
      </p:sp>
      <p:pic>
        <p:nvPicPr>
          <p:cNvPr id="26" name="Picture 25">
            <a:extLst>
              <a:ext uri="{FF2B5EF4-FFF2-40B4-BE49-F238E27FC236}">
                <a16:creationId xmlns:a16="http://schemas.microsoft.com/office/drawing/2014/main" id="{F6E794E4-3259-1034-3545-1C04141062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8247" y="1236119"/>
            <a:ext cx="457200" cy="457200"/>
          </a:xfrm>
          <a:prstGeom prst="rect">
            <a:avLst/>
          </a:prstGeom>
        </p:spPr>
      </p:pic>
      <p:pic>
        <p:nvPicPr>
          <p:cNvPr id="27" name="Picture 26">
            <a:extLst>
              <a:ext uri="{FF2B5EF4-FFF2-40B4-BE49-F238E27FC236}">
                <a16:creationId xmlns:a16="http://schemas.microsoft.com/office/drawing/2014/main" id="{82185300-978B-A513-CF6C-02ACCE2F10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5793" y="1236119"/>
            <a:ext cx="457200" cy="457200"/>
          </a:xfrm>
          <a:prstGeom prst="rect">
            <a:avLst/>
          </a:prstGeom>
        </p:spPr>
      </p:pic>
      <p:pic>
        <p:nvPicPr>
          <p:cNvPr id="28" name="Picture 27">
            <a:extLst>
              <a:ext uri="{FF2B5EF4-FFF2-40B4-BE49-F238E27FC236}">
                <a16:creationId xmlns:a16="http://schemas.microsoft.com/office/drawing/2014/main" id="{B290F24D-B56B-37E2-2D80-92C871C4183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4226" y="1236119"/>
            <a:ext cx="457200" cy="457200"/>
          </a:xfrm>
          <a:prstGeom prst="rect">
            <a:avLst/>
          </a:prstGeom>
        </p:spPr>
      </p:pic>
      <p:sp>
        <p:nvSpPr>
          <p:cNvPr id="29" name="Rectangle 28">
            <a:extLst>
              <a:ext uri="{FF2B5EF4-FFF2-40B4-BE49-F238E27FC236}">
                <a16:creationId xmlns:a16="http://schemas.microsoft.com/office/drawing/2014/main" id="{C5C54F4D-997F-E9CB-910E-92971E8C972F}"/>
              </a:ext>
            </a:extLst>
          </p:cNvPr>
          <p:cNvSpPr/>
          <p:nvPr/>
        </p:nvSpPr>
        <p:spPr>
          <a:xfrm>
            <a:off x="6737545" y="667360"/>
            <a:ext cx="1107761"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CHATBOTS</a:t>
            </a:r>
          </a:p>
        </p:txBody>
      </p:sp>
      <p:sp>
        <p:nvSpPr>
          <p:cNvPr id="30" name="Rectangle 29">
            <a:extLst>
              <a:ext uri="{FF2B5EF4-FFF2-40B4-BE49-F238E27FC236}">
                <a16:creationId xmlns:a16="http://schemas.microsoft.com/office/drawing/2014/main" id="{5FF228C1-06C9-3945-A146-A98DB0974807}"/>
              </a:ext>
            </a:extLst>
          </p:cNvPr>
          <p:cNvSpPr/>
          <p:nvPr/>
        </p:nvSpPr>
        <p:spPr>
          <a:xfrm>
            <a:off x="6737544" y="1067410"/>
            <a:ext cx="1107761"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1" name="TextBox 30">
            <a:extLst>
              <a:ext uri="{FF2B5EF4-FFF2-40B4-BE49-F238E27FC236}">
                <a16:creationId xmlns:a16="http://schemas.microsoft.com/office/drawing/2014/main" id="{939E9E60-92C5-0B35-5893-C7EFF6E2813C}"/>
              </a:ext>
            </a:extLst>
          </p:cNvPr>
          <p:cNvSpPr txBox="1"/>
          <p:nvPr/>
        </p:nvSpPr>
        <p:spPr>
          <a:xfrm>
            <a:off x="6798781" y="1701786"/>
            <a:ext cx="978216" cy="215444"/>
          </a:xfrm>
          <a:prstGeom prst="rect">
            <a:avLst/>
          </a:prstGeom>
          <a:noFill/>
        </p:spPr>
        <p:txBody>
          <a:bodyPr wrap="square" rtlCol="0">
            <a:spAutoFit/>
          </a:bodyPr>
          <a:lstStyle/>
          <a:p>
            <a:pPr algn="ctr"/>
            <a:r>
              <a:rPr lang="en-US" sz="800" dirty="0">
                <a:solidFill>
                  <a:srgbClr val="404040"/>
                </a:solidFill>
                <a:latin typeface="Gotham Medium"/>
              </a:rPr>
              <a:t>LEX</a:t>
            </a:r>
          </a:p>
        </p:txBody>
      </p:sp>
      <p:pic>
        <p:nvPicPr>
          <p:cNvPr id="32" name="Picture 31">
            <a:extLst>
              <a:ext uri="{FF2B5EF4-FFF2-40B4-BE49-F238E27FC236}">
                <a16:creationId xmlns:a16="http://schemas.microsoft.com/office/drawing/2014/main" id="{6D91764D-FE73-31A5-53D7-84C81216D1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63988" y="1236119"/>
            <a:ext cx="457200" cy="457200"/>
          </a:xfrm>
          <a:prstGeom prst="rect">
            <a:avLst/>
          </a:prstGeom>
        </p:spPr>
      </p:pic>
      <p:sp>
        <p:nvSpPr>
          <p:cNvPr id="33" name="Rectangle 32">
            <a:extLst>
              <a:ext uri="{FF2B5EF4-FFF2-40B4-BE49-F238E27FC236}">
                <a16:creationId xmlns:a16="http://schemas.microsoft.com/office/drawing/2014/main" id="{F7C34443-FADB-0F1B-3889-A1564BB21606}"/>
              </a:ext>
            </a:extLst>
          </p:cNvPr>
          <p:cNvSpPr/>
          <p:nvPr/>
        </p:nvSpPr>
        <p:spPr>
          <a:xfrm>
            <a:off x="9440867" y="667360"/>
            <a:ext cx="1962703"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RECOMMENDATIONS</a:t>
            </a:r>
          </a:p>
        </p:txBody>
      </p:sp>
      <p:sp>
        <p:nvSpPr>
          <p:cNvPr id="34" name="Rectangle 33">
            <a:extLst>
              <a:ext uri="{FF2B5EF4-FFF2-40B4-BE49-F238E27FC236}">
                <a16:creationId xmlns:a16="http://schemas.microsoft.com/office/drawing/2014/main" id="{E06CCE7C-B6A2-608A-E59D-E8B0125462B2}"/>
              </a:ext>
            </a:extLst>
          </p:cNvPr>
          <p:cNvSpPr/>
          <p:nvPr/>
        </p:nvSpPr>
        <p:spPr>
          <a:xfrm>
            <a:off x="9440867" y="1067410"/>
            <a:ext cx="196270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5" name="TextBox 34">
            <a:extLst>
              <a:ext uri="{FF2B5EF4-FFF2-40B4-BE49-F238E27FC236}">
                <a16:creationId xmlns:a16="http://schemas.microsoft.com/office/drawing/2014/main" id="{446C05D0-5E05-AE25-330B-EAF638C6409B}"/>
              </a:ext>
            </a:extLst>
          </p:cNvPr>
          <p:cNvSpPr txBox="1"/>
          <p:nvPr/>
        </p:nvSpPr>
        <p:spPr>
          <a:xfrm>
            <a:off x="9893519" y="1701786"/>
            <a:ext cx="978216" cy="215444"/>
          </a:xfrm>
          <a:prstGeom prst="rect">
            <a:avLst/>
          </a:prstGeom>
          <a:noFill/>
        </p:spPr>
        <p:txBody>
          <a:bodyPr wrap="square" rtlCol="0">
            <a:spAutoFit/>
          </a:bodyPr>
          <a:lstStyle/>
          <a:p>
            <a:pPr algn="ctr"/>
            <a:r>
              <a:rPr lang="en-US" sz="800" dirty="0">
                <a:solidFill>
                  <a:srgbClr val="404040"/>
                </a:solidFill>
                <a:latin typeface="Gotham Medium"/>
              </a:rPr>
              <a:t>PERSONALIZE</a:t>
            </a:r>
          </a:p>
        </p:txBody>
      </p:sp>
      <p:pic>
        <p:nvPicPr>
          <p:cNvPr id="36" name="Picture 35">
            <a:extLst>
              <a:ext uri="{FF2B5EF4-FFF2-40B4-BE49-F238E27FC236}">
                <a16:creationId xmlns:a16="http://schemas.microsoft.com/office/drawing/2014/main" id="{00D5692C-8C70-0864-0870-928F933013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54027" y="1236119"/>
            <a:ext cx="457200" cy="457200"/>
          </a:xfrm>
          <a:prstGeom prst="rect">
            <a:avLst/>
          </a:prstGeom>
        </p:spPr>
      </p:pic>
      <p:sp>
        <p:nvSpPr>
          <p:cNvPr id="37" name="TextBox 36">
            <a:extLst>
              <a:ext uri="{FF2B5EF4-FFF2-40B4-BE49-F238E27FC236}">
                <a16:creationId xmlns:a16="http://schemas.microsoft.com/office/drawing/2014/main" id="{828D7522-E1CC-1CE4-AC3C-28F99EFE513D}"/>
              </a:ext>
            </a:extLst>
          </p:cNvPr>
          <p:cNvSpPr txBox="1"/>
          <p:nvPr/>
        </p:nvSpPr>
        <p:spPr>
          <a:xfrm>
            <a:off x="444467" y="245470"/>
            <a:ext cx="2295050" cy="461665"/>
          </a:xfrm>
          <a:prstGeom prst="rect">
            <a:avLst/>
          </a:prstGeom>
          <a:noFill/>
        </p:spPr>
        <p:txBody>
          <a:bodyPr wrap="square" rtlCol="0">
            <a:spAutoFit/>
          </a:bodyPr>
          <a:lstStyle/>
          <a:p>
            <a:r>
              <a:rPr lang="en-US" sz="2400" dirty="0">
                <a:solidFill>
                  <a:srgbClr val="1C7B68"/>
                </a:solidFill>
                <a:latin typeface="Gotham Bold" pitchFamily="50" charset="0"/>
              </a:rPr>
              <a:t>AI SERVICES</a:t>
            </a:r>
          </a:p>
        </p:txBody>
      </p:sp>
      <p:sp>
        <p:nvSpPr>
          <p:cNvPr id="38" name="Rectangle 37">
            <a:extLst>
              <a:ext uri="{FF2B5EF4-FFF2-40B4-BE49-F238E27FC236}">
                <a16:creationId xmlns:a16="http://schemas.microsoft.com/office/drawing/2014/main" id="{15200FAC-0B7F-D6DF-FDA6-97C0E6D6277C}"/>
              </a:ext>
            </a:extLst>
          </p:cNvPr>
          <p:cNvSpPr/>
          <p:nvPr/>
        </p:nvSpPr>
        <p:spPr>
          <a:xfrm>
            <a:off x="7959960" y="667360"/>
            <a:ext cx="1387638"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100" normalizeH="0" noProof="0" dirty="0">
                <a:ln>
                  <a:noFill/>
                </a:ln>
                <a:solidFill>
                  <a:srgbClr val="FFFFFF"/>
                </a:solidFill>
                <a:effectLst/>
                <a:uLnTx/>
                <a:uFillTx/>
                <a:latin typeface="Gotham Medium"/>
                <a:ea typeface="+mn-ea"/>
                <a:cs typeface="+mn-cs"/>
              </a:rPr>
              <a:t>FORECASTING</a:t>
            </a:r>
          </a:p>
        </p:txBody>
      </p:sp>
      <p:sp>
        <p:nvSpPr>
          <p:cNvPr id="39" name="Rectangle 38">
            <a:extLst>
              <a:ext uri="{FF2B5EF4-FFF2-40B4-BE49-F238E27FC236}">
                <a16:creationId xmlns:a16="http://schemas.microsoft.com/office/drawing/2014/main" id="{75CE2EB9-41BB-CC87-4028-0AD4E0355D70}"/>
              </a:ext>
            </a:extLst>
          </p:cNvPr>
          <p:cNvSpPr/>
          <p:nvPr/>
        </p:nvSpPr>
        <p:spPr>
          <a:xfrm>
            <a:off x="7959959" y="1067410"/>
            <a:ext cx="1387638"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0" name="TextBox 39">
            <a:extLst>
              <a:ext uri="{FF2B5EF4-FFF2-40B4-BE49-F238E27FC236}">
                <a16:creationId xmlns:a16="http://schemas.microsoft.com/office/drawing/2014/main" id="{590F0A1A-A4B2-6CF3-0A67-B18A3764DD6B}"/>
              </a:ext>
            </a:extLst>
          </p:cNvPr>
          <p:cNvSpPr txBox="1"/>
          <p:nvPr/>
        </p:nvSpPr>
        <p:spPr>
          <a:xfrm>
            <a:off x="8184471" y="1701786"/>
            <a:ext cx="978216" cy="215444"/>
          </a:xfrm>
          <a:prstGeom prst="rect">
            <a:avLst/>
          </a:prstGeom>
          <a:noFill/>
        </p:spPr>
        <p:txBody>
          <a:bodyPr wrap="square" rtlCol="0">
            <a:spAutoFit/>
          </a:bodyPr>
          <a:lstStyle/>
          <a:p>
            <a:pPr algn="ctr"/>
            <a:r>
              <a:rPr lang="en-US" sz="800" dirty="0">
                <a:solidFill>
                  <a:srgbClr val="404040"/>
                </a:solidFill>
                <a:latin typeface="Gotham Medium"/>
              </a:rPr>
              <a:t>FORECAST</a:t>
            </a:r>
          </a:p>
        </p:txBody>
      </p:sp>
      <p:pic>
        <p:nvPicPr>
          <p:cNvPr id="41" name="Picture 40">
            <a:extLst>
              <a:ext uri="{FF2B5EF4-FFF2-40B4-BE49-F238E27FC236}">
                <a16:creationId xmlns:a16="http://schemas.microsoft.com/office/drawing/2014/main" id="{C180290D-0DA6-01B7-79B1-B32AA5D798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25178" y="1236119"/>
            <a:ext cx="457200" cy="457200"/>
          </a:xfrm>
          <a:prstGeom prst="rect">
            <a:avLst/>
          </a:prstGeom>
        </p:spPr>
      </p:pic>
      <p:sp>
        <p:nvSpPr>
          <p:cNvPr id="42" name="Rectangle 41">
            <a:extLst>
              <a:ext uri="{FF2B5EF4-FFF2-40B4-BE49-F238E27FC236}">
                <a16:creationId xmlns:a16="http://schemas.microsoft.com/office/drawing/2014/main" id="{FE7C799E-ECBA-AD62-DCA5-B5EBB2FDCCDC}"/>
              </a:ext>
            </a:extLst>
          </p:cNvPr>
          <p:cNvSpPr/>
          <p:nvPr/>
        </p:nvSpPr>
        <p:spPr>
          <a:xfrm>
            <a:off x="530335" y="2859538"/>
            <a:ext cx="10873236" cy="1480037"/>
          </a:xfrm>
          <a:prstGeom prst="rect">
            <a:avLst/>
          </a:prstGeom>
          <a:noFill/>
          <a:ln w="12700" cap="flat" cmpd="sng" algn="ctr">
            <a:solidFill>
              <a:srgbClr val="56C0A7"/>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3" name="TextBox 42">
            <a:extLst>
              <a:ext uri="{FF2B5EF4-FFF2-40B4-BE49-F238E27FC236}">
                <a16:creationId xmlns:a16="http://schemas.microsoft.com/office/drawing/2014/main" id="{D4BB7AFF-E08F-D99D-F205-E5916B8CFB70}"/>
              </a:ext>
            </a:extLst>
          </p:cNvPr>
          <p:cNvSpPr txBox="1"/>
          <p:nvPr/>
        </p:nvSpPr>
        <p:spPr>
          <a:xfrm>
            <a:off x="417833" y="2429584"/>
            <a:ext cx="2424716" cy="461665"/>
          </a:xfrm>
          <a:prstGeom prst="rect">
            <a:avLst/>
          </a:prstGeom>
          <a:noFill/>
        </p:spPr>
        <p:txBody>
          <a:bodyPr wrap="square" rtlCol="0">
            <a:spAutoFit/>
          </a:bodyPr>
          <a:lstStyle/>
          <a:p>
            <a:r>
              <a:rPr lang="en-US" sz="2400" dirty="0">
                <a:solidFill>
                  <a:srgbClr val="56C0A7"/>
                </a:solidFill>
                <a:latin typeface="Gotham Bold" pitchFamily="50" charset="0"/>
              </a:rPr>
              <a:t>ML SERVICES</a:t>
            </a:r>
          </a:p>
        </p:txBody>
      </p:sp>
      <p:pic>
        <p:nvPicPr>
          <p:cNvPr id="44" name="Picture 43">
            <a:extLst>
              <a:ext uri="{FF2B5EF4-FFF2-40B4-BE49-F238E27FC236}">
                <a16:creationId xmlns:a16="http://schemas.microsoft.com/office/drawing/2014/main" id="{BE9DE23C-8724-6DF3-ADE9-9B7C5CD075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079" y="3067126"/>
            <a:ext cx="788075" cy="788075"/>
          </a:xfrm>
          <a:prstGeom prst="rect">
            <a:avLst/>
          </a:prstGeom>
        </p:spPr>
      </p:pic>
      <p:sp>
        <p:nvSpPr>
          <p:cNvPr id="45" name="TextBox 44">
            <a:extLst>
              <a:ext uri="{FF2B5EF4-FFF2-40B4-BE49-F238E27FC236}">
                <a16:creationId xmlns:a16="http://schemas.microsoft.com/office/drawing/2014/main" id="{40DA82F9-555C-D305-A7F9-342622B6C8DB}"/>
              </a:ext>
            </a:extLst>
          </p:cNvPr>
          <p:cNvSpPr txBox="1"/>
          <p:nvPr/>
        </p:nvSpPr>
        <p:spPr>
          <a:xfrm>
            <a:off x="691009" y="3851778"/>
            <a:ext cx="978216" cy="338554"/>
          </a:xfrm>
          <a:prstGeom prst="rect">
            <a:avLst/>
          </a:prstGeom>
          <a:noFill/>
        </p:spPr>
        <p:txBody>
          <a:bodyPr wrap="square" rtlCol="0">
            <a:spAutoFit/>
          </a:bodyPr>
          <a:lstStyle/>
          <a:p>
            <a:pPr algn="ctr"/>
            <a:r>
              <a:rPr lang="en-US" sz="800" dirty="0">
                <a:solidFill>
                  <a:srgbClr val="404040"/>
                </a:solidFill>
                <a:latin typeface="Gotham Medium"/>
              </a:rPr>
              <a:t>AMAZON SAGEMAKER</a:t>
            </a:r>
          </a:p>
        </p:txBody>
      </p:sp>
      <p:sp>
        <p:nvSpPr>
          <p:cNvPr id="46" name="Rectangle 45">
            <a:extLst>
              <a:ext uri="{FF2B5EF4-FFF2-40B4-BE49-F238E27FC236}">
                <a16:creationId xmlns:a16="http://schemas.microsoft.com/office/drawing/2014/main" id="{06094876-7BB8-5C71-04E7-3FBC3FDEBC8B}"/>
              </a:ext>
            </a:extLst>
          </p:cNvPr>
          <p:cNvSpPr/>
          <p:nvPr/>
        </p:nvSpPr>
        <p:spPr>
          <a:xfrm>
            <a:off x="1877453" y="3285584"/>
            <a:ext cx="778000"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GROUND TRUTH</a:t>
            </a:r>
          </a:p>
        </p:txBody>
      </p:sp>
      <p:sp>
        <p:nvSpPr>
          <p:cNvPr id="47" name="Rectangle 46">
            <a:extLst>
              <a:ext uri="{FF2B5EF4-FFF2-40B4-BE49-F238E27FC236}">
                <a16:creationId xmlns:a16="http://schemas.microsoft.com/office/drawing/2014/main" id="{A1BE5EA7-7914-CEA7-DE57-3990339A5C20}"/>
              </a:ext>
            </a:extLst>
          </p:cNvPr>
          <p:cNvSpPr/>
          <p:nvPr/>
        </p:nvSpPr>
        <p:spPr>
          <a:xfrm>
            <a:off x="2739516" y="3285586"/>
            <a:ext cx="9878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NOTEBOOKS</a:t>
            </a:r>
          </a:p>
        </p:txBody>
      </p:sp>
      <p:sp>
        <p:nvSpPr>
          <p:cNvPr id="48" name="Rectangle 47">
            <a:extLst>
              <a:ext uri="{FF2B5EF4-FFF2-40B4-BE49-F238E27FC236}">
                <a16:creationId xmlns:a16="http://schemas.microsoft.com/office/drawing/2014/main" id="{B35F1840-D5FC-7401-3268-738576C9AC29}"/>
              </a:ext>
            </a:extLst>
          </p:cNvPr>
          <p:cNvSpPr/>
          <p:nvPr/>
        </p:nvSpPr>
        <p:spPr>
          <a:xfrm>
            <a:off x="3811418" y="3285586"/>
            <a:ext cx="11739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ALGORITHMS + MARKETPLACE</a:t>
            </a:r>
          </a:p>
        </p:txBody>
      </p:sp>
      <p:sp>
        <p:nvSpPr>
          <p:cNvPr id="49" name="Rectangle 48">
            <a:extLst>
              <a:ext uri="{FF2B5EF4-FFF2-40B4-BE49-F238E27FC236}">
                <a16:creationId xmlns:a16="http://schemas.microsoft.com/office/drawing/2014/main" id="{38516FAC-2068-DDB1-16A0-1BAE8021AA48}"/>
              </a:ext>
            </a:extLst>
          </p:cNvPr>
          <p:cNvSpPr/>
          <p:nvPr/>
        </p:nvSpPr>
        <p:spPr>
          <a:xfrm>
            <a:off x="5074308" y="3285585"/>
            <a:ext cx="132305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REINFORCEMENT LEARNING</a:t>
            </a:r>
          </a:p>
        </p:txBody>
      </p:sp>
      <p:sp>
        <p:nvSpPr>
          <p:cNvPr id="50" name="Rectangle 49">
            <a:extLst>
              <a:ext uri="{FF2B5EF4-FFF2-40B4-BE49-F238E27FC236}">
                <a16:creationId xmlns:a16="http://schemas.microsoft.com/office/drawing/2014/main" id="{769E24A5-8FBC-EE91-E609-EE217F5CA943}"/>
              </a:ext>
            </a:extLst>
          </p:cNvPr>
          <p:cNvSpPr/>
          <p:nvPr/>
        </p:nvSpPr>
        <p:spPr>
          <a:xfrm>
            <a:off x="6486310" y="3285584"/>
            <a:ext cx="90657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TRAINING</a:t>
            </a:r>
          </a:p>
        </p:txBody>
      </p:sp>
      <p:sp>
        <p:nvSpPr>
          <p:cNvPr id="51" name="Rectangle 50">
            <a:extLst>
              <a:ext uri="{FF2B5EF4-FFF2-40B4-BE49-F238E27FC236}">
                <a16:creationId xmlns:a16="http://schemas.microsoft.com/office/drawing/2014/main" id="{46CCBF98-B7AA-4298-0D75-04BCC722F583}"/>
              </a:ext>
            </a:extLst>
          </p:cNvPr>
          <p:cNvSpPr/>
          <p:nvPr/>
        </p:nvSpPr>
        <p:spPr>
          <a:xfrm>
            <a:off x="7481832"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OPTIMIZATION</a:t>
            </a:r>
          </a:p>
        </p:txBody>
      </p:sp>
      <p:sp>
        <p:nvSpPr>
          <p:cNvPr id="52" name="Rectangle 51">
            <a:extLst>
              <a:ext uri="{FF2B5EF4-FFF2-40B4-BE49-F238E27FC236}">
                <a16:creationId xmlns:a16="http://schemas.microsoft.com/office/drawing/2014/main" id="{6C30DFF3-840A-BB2A-E60C-940964832001}"/>
              </a:ext>
            </a:extLst>
          </p:cNvPr>
          <p:cNvSpPr/>
          <p:nvPr/>
        </p:nvSpPr>
        <p:spPr>
          <a:xfrm>
            <a:off x="8732151"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DEPLOYMENT</a:t>
            </a:r>
          </a:p>
        </p:txBody>
      </p:sp>
      <p:sp>
        <p:nvSpPr>
          <p:cNvPr id="53" name="Rectangle 52">
            <a:extLst>
              <a:ext uri="{FF2B5EF4-FFF2-40B4-BE49-F238E27FC236}">
                <a16:creationId xmlns:a16="http://schemas.microsoft.com/office/drawing/2014/main" id="{E6F36102-EC39-C9E8-94C3-82F7E8A165F5}"/>
              </a:ext>
            </a:extLst>
          </p:cNvPr>
          <p:cNvSpPr/>
          <p:nvPr/>
        </p:nvSpPr>
        <p:spPr>
          <a:xfrm>
            <a:off x="9982470"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HOSTING</a:t>
            </a:r>
          </a:p>
        </p:txBody>
      </p:sp>
      <p:sp>
        <p:nvSpPr>
          <p:cNvPr id="54" name="Rectangle 53">
            <a:extLst>
              <a:ext uri="{FF2B5EF4-FFF2-40B4-BE49-F238E27FC236}">
                <a16:creationId xmlns:a16="http://schemas.microsoft.com/office/drawing/2014/main" id="{4DE23770-E3B5-173F-DF13-86991BF8F813}"/>
              </a:ext>
            </a:extLst>
          </p:cNvPr>
          <p:cNvSpPr/>
          <p:nvPr/>
        </p:nvSpPr>
        <p:spPr>
          <a:xfrm>
            <a:off x="564626" y="5029391"/>
            <a:ext cx="2997377"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FRAMEWORKS</a:t>
            </a:r>
          </a:p>
        </p:txBody>
      </p:sp>
      <p:sp>
        <p:nvSpPr>
          <p:cNvPr id="55" name="Rectangle 54">
            <a:extLst>
              <a:ext uri="{FF2B5EF4-FFF2-40B4-BE49-F238E27FC236}">
                <a16:creationId xmlns:a16="http://schemas.microsoft.com/office/drawing/2014/main" id="{A83738A0-1A7B-7449-611D-98B3CB9D6F86}"/>
              </a:ext>
            </a:extLst>
          </p:cNvPr>
          <p:cNvSpPr/>
          <p:nvPr/>
        </p:nvSpPr>
        <p:spPr>
          <a:xfrm>
            <a:off x="564625" y="5429440"/>
            <a:ext cx="2997377"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56" name="TextBox 55">
            <a:extLst>
              <a:ext uri="{FF2B5EF4-FFF2-40B4-BE49-F238E27FC236}">
                <a16:creationId xmlns:a16="http://schemas.microsoft.com/office/drawing/2014/main" id="{D17D22CF-2056-BA69-CFDF-D2BAF6E9BCCB}"/>
              </a:ext>
            </a:extLst>
          </p:cNvPr>
          <p:cNvSpPr txBox="1"/>
          <p:nvPr/>
        </p:nvSpPr>
        <p:spPr>
          <a:xfrm>
            <a:off x="454661" y="4593803"/>
            <a:ext cx="7171215" cy="461665"/>
          </a:xfrm>
          <a:prstGeom prst="rect">
            <a:avLst/>
          </a:prstGeom>
          <a:noFill/>
        </p:spPr>
        <p:txBody>
          <a:bodyPr wrap="square" rtlCol="0">
            <a:spAutoFit/>
          </a:bodyPr>
          <a:lstStyle/>
          <a:p>
            <a:r>
              <a:rPr lang="en-US" sz="2400" dirty="0">
                <a:solidFill>
                  <a:srgbClr val="10483D"/>
                </a:solidFill>
                <a:latin typeface="Gotham Bold" pitchFamily="50" charset="0"/>
              </a:rPr>
              <a:t>ML FRAMEWORKS + INFRASTRUCTURE</a:t>
            </a:r>
          </a:p>
        </p:txBody>
      </p:sp>
      <p:sp>
        <p:nvSpPr>
          <p:cNvPr id="57" name="Rectangle 56">
            <a:extLst>
              <a:ext uri="{FF2B5EF4-FFF2-40B4-BE49-F238E27FC236}">
                <a16:creationId xmlns:a16="http://schemas.microsoft.com/office/drawing/2014/main" id="{630C7949-8A1C-F22A-E39D-38103E969F08}"/>
              </a:ext>
            </a:extLst>
          </p:cNvPr>
          <p:cNvSpPr/>
          <p:nvPr/>
        </p:nvSpPr>
        <p:spPr>
          <a:xfrm>
            <a:off x="745019"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TENSORFLOW</a:t>
            </a:r>
          </a:p>
        </p:txBody>
      </p:sp>
      <p:sp>
        <p:nvSpPr>
          <p:cNvPr id="58" name="Rectangle 57">
            <a:extLst>
              <a:ext uri="{FF2B5EF4-FFF2-40B4-BE49-F238E27FC236}">
                <a16:creationId xmlns:a16="http://schemas.microsoft.com/office/drawing/2014/main" id="{18094675-587D-C48C-3856-D100F3F75EF1}"/>
              </a:ext>
            </a:extLst>
          </p:cNvPr>
          <p:cNvSpPr/>
          <p:nvPr/>
        </p:nvSpPr>
        <p:spPr>
          <a:xfrm>
            <a:off x="2134911"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MXNET</a:t>
            </a:r>
          </a:p>
        </p:txBody>
      </p:sp>
      <p:sp>
        <p:nvSpPr>
          <p:cNvPr id="59" name="Rectangle 58">
            <a:extLst>
              <a:ext uri="{FF2B5EF4-FFF2-40B4-BE49-F238E27FC236}">
                <a16:creationId xmlns:a16="http://schemas.microsoft.com/office/drawing/2014/main" id="{6499AD12-72E4-589C-9A5F-C98B76872575}"/>
              </a:ext>
            </a:extLst>
          </p:cNvPr>
          <p:cNvSpPr/>
          <p:nvPr/>
        </p:nvSpPr>
        <p:spPr>
          <a:xfrm>
            <a:off x="1420604" y="5994245"/>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PYTORCH</a:t>
            </a:r>
          </a:p>
        </p:txBody>
      </p:sp>
      <p:sp>
        <p:nvSpPr>
          <p:cNvPr id="60" name="Rectangle 59">
            <a:extLst>
              <a:ext uri="{FF2B5EF4-FFF2-40B4-BE49-F238E27FC236}">
                <a16:creationId xmlns:a16="http://schemas.microsoft.com/office/drawing/2014/main" id="{2285172C-EBF7-26A1-9282-5BBB4C51BCAF}"/>
              </a:ext>
            </a:extLst>
          </p:cNvPr>
          <p:cNvSpPr/>
          <p:nvPr/>
        </p:nvSpPr>
        <p:spPr>
          <a:xfrm>
            <a:off x="3734133" y="5029391"/>
            <a:ext cx="1747678"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INTERFACES</a:t>
            </a:r>
          </a:p>
        </p:txBody>
      </p:sp>
      <p:sp>
        <p:nvSpPr>
          <p:cNvPr id="61" name="Rectangle 60">
            <a:extLst>
              <a:ext uri="{FF2B5EF4-FFF2-40B4-BE49-F238E27FC236}">
                <a16:creationId xmlns:a16="http://schemas.microsoft.com/office/drawing/2014/main" id="{49F09B3E-26E7-A2E3-9EB2-CF293B20C338}"/>
              </a:ext>
            </a:extLst>
          </p:cNvPr>
          <p:cNvSpPr/>
          <p:nvPr/>
        </p:nvSpPr>
        <p:spPr>
          <a:xfrm>
            <a:off x="3734132" y="5429440"/>
            <a:ext cx="1747678"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2" name="Rectangle 61">
            <a:extLst>
              <a:ext uri="{FF2B5EF4-FFF2-40B4-BE49-F238E27FC236}">
                <a16:creationId xmlns:a16="http://schemas.microsoft.com/office/drawing/2014/main" id="{43EBC598-A480-4132-071E-0F86518478F4}"/>
              </a:ext>
            </a:extLst>
          </p:cNvPr>
          <p:cNvSpPr/>
          <p:nvPr/>
        </p:nvSpPr>
        <p:spPr>
          <a:xfrm>
            <a:off x="4102251" y="5527228"/>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GLUON</a:t>
            </a:r>
          </a:p>
        </p:txBody>
      </p:sp>
      <p:sp>
        <p:nvSpPr>
          <p:cNvPr id="63" name="Rectangle 62">
            <a:extLst>
              <a:ext uri="{FF2B5EF4-FFF2-40B4-BE49-F238E27FC236}">
                <a16:creationId xmlns:a16="http://schemas.microsoft.com/office/drawing/2014/main" id="{AAB80770-5E62-5ECC-55F6-1312031423BB}"/>
              </a:ext>
            </a:extLst>
          </p:cNvPr>
          <p:cNvSpPr/>
          <p:nvPr/>
        </p:nvSpPr>
        <p:spPr>
          <a:xfrm>
            <a:off x="4104024" y="5987476"/>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KERAS</a:t>
            </a:r>
          </a:p>
        </p:txBody>
      </p:sp>
      <p:sp>
        <p:nvSpPr>
          <p:cNvPr id="64" name="Rectangle 63">
            <a:extLst>
              <a:ext uri="{FF2B5EF4-FFF2-40B4-BE49-F238E27FC236}">
                <a16:creationId xmlns:a16="http://schemas.microsoft.com/office/drawing/2014/main" id="{1F9F0BBD-9DC1-8F39-F8F9-D70283F04B93}"/>
              </a:ext>
            </a:extLst>
          </p:cNvPr>
          <p:cNvSpPr/>
          <p:nvPr/>
        </p:nvSpPr>
        <p:spPr>
          <a:xfrm>
            <a:off x="5653939" y="5029397"/>
            <a:ext cx="5749632" cy="400050"/>
          </a:xfrm>
          <a:prstGeom prst="rect">
            <a:avLst/>
          </a:prstGeom>
          <a:solidFill>
            <a:srgbClr val="404040"/>
          </a:solid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INFRASTRUCTURE</a:t>
            </a:r>
          </a:p>
        </p:txBody>
      </p:sp>
      <p:sp>
        <p:nvSpPr>
          <p:cNvPr id="65" name="Rectangle 64">
            <a:extLst>
              <a:ext uri="{FF2B5EF4-FFF2-40B4-BE49-F238E27FC236}">
                <a16:creationId xmlns:a16="http://schemas.microsoft.com/office/drawing/2014/main" id="{4BC40C78-AD9B-4554-0409-56B0BA53FC9B}"/>
              </a:ext>
            </a:extLst>
          </p:cNvPr>
          <p:cNvSpPr/>
          <p:nvPr/>
        </p:nvSpPr>
        <p:spPr>
          <a:xfrm>
            <a:off x="5653937" y="5429446"/>
            <a:ext cx="5749633" cy="1031824"/>
          </a:xfrm>
          <a:prstGeom prst="rect">
            <a:avLst/>
          </a:prstGeom>
          <a:no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6" name="TextBox 65">
            <a:extLst>
              <a:ext uri="{FF2B5EF4-FFF2-40B4-BE49-F238E27FC236}">
                <a16:creationId xmlns:a16="http://schemas.microsoft.com/office/drawing/2014/main" id="{8D066C9A-DA3F-FD2E-A994-2BF571F5D44B}"/>
              </a:ext>
            </a:extLst>
          </p:cNvPr>
          <p:cNvSpPr txBox="1"/>
          <p:nvPr/>
        </p:nvSpPr>
        <p:spPr>
          <a:xfrm>
            <a:off x="5729829" y="5972801"/>
            <a:ext cx="978216" cy="215444"/>
          </a:xfrm>
          <a:prstGeom prst="rect">
            <a:avLst/>
          </a:prstGeom>
          <a:noFill/>
        </p:spPr>
        <p:txBody>
          <a:bodyPr wrap="square" rtlCol="0">
            <a:spAutoFit/>
          </a:bodyPr>
          <a:lstStyle/>
          <a:p>
            <a:pPr algn="ctr"/>
            <a:r>
              <a:rPr lang="en-US" sz="800" dirty="0">
                <a:solidFill>
                  <a:srgbClr val="404040"/>
                </a:solidFill>
                <a:latin typeface="Gotham Medium"/>
              </a:rPr>
              <a:t>EC2</a:t>
            </a:r>
          </a:p>
        </p:txBody>
      </p:sp>
      <p:pic>
        <p:nvPicPr>
          <p:cNvPr id="67" name="Picture 66">
            <a:extLst>
              <a:ext uri="{FF2B5EF4-FFF2-40B4-BE49-F238E27FC236}">
                <a16:creationId xmlns:a16="http://schemas.microsoft.com/office/drawing/2014/main" id="{CF8AD692-8194-67A7-1C53-DC764B99CD0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78061" y="5530276"/>
            <a:ext cx="457200" cy="457200"/>
          </a:xfrm>
          <a:prstGeom prst="rect">
            <a:avLst/>
          </a:prstGeom>
        </p:spPr>
      </p:pic>
      <p:sp>
        <p:nvSpPr>
          <p:cNvPr id="68" name="TextBox 67">
            <a:extLst>
              <a:ext uri="{FF2B5EF4-FFF2-40B4-BE49-F238E27FC236}">
                <a16:creationId xmlns:a16="http://schemas.microsoft.com/office/drawing/2014/main" id="{B4C509A3-27CF-62E2-EB51-CF2D9ABBB005}"/>
              </a:ext>
            </a:extLst>
          </p:cNvPr>
          <p:cNvSpPr txBox="1"/>
          <p:nvPr/>
        </p:nvSpPr>
        <p:spPr>
          <a:xfrm>
            <a:off x="8782384" y="5972801"/>
            <a:ext cx="1062454" cy="461665"/>
          </a:xfrm>
          <a:prstGeom prst="rect">
            <a:avLst/>
          </a:prstGeom>
          <a:noFill/>
        </p:spPr>
        <p:txBody>
          <a:bodyPr wrap="square" rtlCol="0">
            <a:spAutoFit/>
          </a:bodyPr>
          <a:lstStyle/>
          <a:p>
            <a:pPr algn="ctr"/>
            <a:r>
              <a:rPr lang="en-US" sz="800" dirty="0">
                <a:solidFill>
                  <a:srgbClr val="404040"/>
                </a:solidFill>
                <a:latin typeface="Gotham Medium"/>
              </a:rPr>
              <a:t>DL </a:t>
            </a:r>
            <a:br>
              <a:rPr lang="en-US" sz="800" dirty="0">
                <a:solidFill>
                  <a:srgbClr val="404040"/>
                </a:solidFill>
                <a:latin typeface="Gotham Medium"/>
              </a:rPr>
            </a:br>
            <a:r>
              <a:rPr lang="en-US" sz="800" dirty="0">
                <a:solidFill>
                  <a:srgbClr val="404040"/>
                </a:solidFill>
                <a:latin typeface="Gotham Medium"/>
              </a:rPr>
              <a:t>CONTAINERS </a:t>
            </a:r>
            <a:br>
              <a:rPr lang="en-US" sz="800" dirty="0">
                <a:solidFill>
                  <a:srgbClr val="404040"/>
                </a:solidFill>
                <a:latin typeface="Gotham Medium"/>
              </a:rPr>
            </a:br>
            <a:r>
              <a:rPr lang="en-US" sz="800" dirty="0">
                <a:solidFill>
                  <a:srgbClr val="404040"/>
                </a:solidFill>
                <a:latin typeface="Gotham Medium"/>
              </a:rPr>
              <a:t>&amp; AMIs</a:t>
            </a:r>
          </a:p>
        </p:txBody>
      </p:sp>
      <p:pic>
        <p:nvPicPr>
          <p:cNvPr id="69" name="Picture 68">
            <a:extLst>
              <a:ext uri="{FF2B5EF4-FFF2-40B4-BE49-F238E27FC236}">
                <a16:creationId xmlns:a16="http://schemas.microsoft.com/office/drawing/2014/main" id="{5AB6EE9D-713E-8763-0940-B6EA07D6FD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35495" y="5530276"/>
            <a:ext cx="457200" cy="457200"/>
          </a:xfrm>
          <a:prstGeom prst="rect">
            <a:avLst/>
          </a:prstGeom>
        </p:spPr>
      </p:pic>
      <p:sp>
        <p:nvSpPr>
          <p:cNvPr id="70" name="TextBox 69">
            <a:extLst>
              <a:ext uri="{FF2B5EF4-FFF2-40B4-BE49-F238E27FC236}">
                <a16:creationId xmlns:a16="http://schemas.microsoft.com/office/drawing/2014/main" id="{1771E8D5-EAFB-D942-3E11-C675A3EF3BA8}"/>
              </a:ext>
            </a:extLst>
          </p:cNvPr>
          <p:cNvSpPr txBox="1"/>
          <p:nvPr/>
        </p:nvSpPr>
        <p:spPr>
          <a:xfrm>
            <a:off x="7422213" y="5972801"/>
            <a:ext cx="706453" cy="215444"/>
          </a:xfrm>
          <a:prstGeom prst="rect">
            <a:avLst/>
          </a:prstGeom>
          <a:noFill/>
        </p:spPr>
        <p:txBody>
          <a:bodyPr wrap="square" rtlCol="0">
            <a:spAutoFit/>
          </a:bodyPr>
          <a:lstStyle/>
          <a:p>
            <a:pPr algn="ctr"/>
            <a:r>
              <a:rPr lang="en-US" sz="800" dirty="0">
                <a:solidFill>
                  <a:srgbClr val="404040"/>
                </a:solidFill>
                <a:latin typeface="Gotham Medium"/>
              </a:rPr>
              <a:t>ECS</a:t>
            </a:r>
          </a:p>
        </p:txBody>
      </p:sp>
      <p:pic>
        <p:nvPicPr>
          <p:cNvPr id="71" name="Picture 70">
            <a:extLst>
              <a:ext uri="{FF2B5EF4-FFF2-40B4-BE49-F238E27FC236}">
                <a16:creationId xmlns:a16="http://schemas.microsoft.com/office/drawing/2014/main" id="{F234F49B-FF57-CC60-7F43-F851AF1079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6778" y="5530276"/>
            <a:ext cx="457200" cy="457200"/>
          </a:xfrm>
          <a:prstGeom prst="rect">
            <a:avLst/>
          </a:prstGeom>
        </p:spPr>
      </p:pic>
      <p:sp>
        <p:nvSpPr>
          <p:cNvPr id="72" name="TextBox 71">
            <a:extLst>
              <a:ext uri="{FF2B5EF4-FFF2-40B4-BE49-F238E27FC236}">
                <a16:creationId xmlns:a16="http://schemas.microsoft.com/office/drawing/2014/main" id="{D3913E2A-4468-8B1E-0F93-7A778A86AA42}"/>
              </a:ext>
            </a:extLst>
          </p:cNvPr>
          <p:cNvSpPr txBox="1"/>
          <p:nvPr/>
        </p:nvSpPr>
        <p:spPr>
          <a:xfrm>
            <a:off x="8166696" y="5972801"/>
            <a:ext cx="706453" cy="215444"/>
          </a:xfrm>
          <a:prstGeom prst="rect">
            <a:avLst/>
          </a:prstGeom>
          <a:noFill/>
        </p:spPr>
        <p:txBody>
          <a:bodyPr wrap="square" rtlCol="0">
            <a:spAutoFit/>
          </a:bodyPr>
          <a:lstStyle/>
          <a:p>
            <a:pPr algn="ctr"/>
            <a:r>
              <a:rPr lang="en-US" sz="800" dirty="0">
                <a:solidFill>
                  <a:srgbClr val="404040"/>
                </a:solidFill>
                <a:latin typeface="Gotham Medium"/>
              </a:rPr>
              <a:t>EKS</a:t>
            </a:r>
          </a:p>
        </p:txBody>
      </p:sp>
      <p:pic>
        <p:nvPicPr>
          <p:cNvPr id="73" name="Picture 72">
            <a:extLst>
              <a:ext uri="{FF2B5EF4-FFF2-40B4-BE49-F238E27FC236}">
                <a16:creationId xmlns:a16="http://schemas.microsoft.com/office/drawing/2014/main" id="{1929DB04-E003-4DA3-AD90-5022B21FEA5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92929" y="5530276"/>
            <a:ext cx="457200" cy="457200"/>
          </a:xfrm>
          <a:prstGeom prst="rect">
            <a:avLst/>
          </a:prstGeom>
        </p:spPr>
      </p:pic>
      <p:pic>
        <p:nvPicPr>
          <p:cNvPr id="74" name="Picture 73">
            <a:extLst>
              <a:ext uri="{FF2B5EF4-FFF2-40B4-BE49-F238E27FC236}">
                <a16:creationId xmlns:a16="http://schemas.microsoft.com/office/drawing/2014/main" id="{8400B502-C0A3-EC79-1E9F-DE43955B10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20626" y="5530276"/>
            <a:ext cx="457200" cy="457200"/>
          </a:xfrm>
          <a:prstGeom prst="rect">
            <a:avLst/>
          </a:prstGeom>
        </p:spPr>
      </p:pic>
      <p:sp>
        <p:nvSpPr>
          <p:cNvPr id="75" name="TextBox 74">
            <a:extLst>
              <a:ext uri="{FF2B5EF4-FFF2-40B4-BE49-F238E27FC236}">
                <a16:creationId xmlns:a16="http://schemas.microsoft.com/office/drawing/2014/main" id="{2AE6ED38-E502-A4A5-25FD-1F4789B63396}"/>
              </a:ext>
            </a:extLst>
          </p:cNvPr>
          <p:cNvSpPr txBox="1"/>
          <p:nvPr/>
        </p:nvSpPr>
        <p:spPr>
          <a:xfrm>
            <a:off x="10369762" y="5972801"/>
            <a:ext cx="971167" cy="215444"/>
          </a:xfrm>
          <a:prstGeom prst="rect">
            <a:avLst/>
          </a:prstGeom>
          <a:noFill/>
        </p:spPr>
        <p:txBody>
          <a:bodyPr wrap="square" rtlCol="0">
            <a:spAutoFit/>
          </a:bodyPr>
          <a:lstStyle/>
          <a:p>
            <a:pPr algn="ctr"/>
            <a:r>
              <a:rPr lang="en-US" sz="800" dirty="0">
                <a:solidFill>
                  <a:srgbClr val="404040"/>
                </a:solidFill>
                <a:latin typeface="Gotham Medium"/>
              </a:rPr>
              <a:t>GREENGRASS</a:t>
            </a:r>
          </a:p>
        </p:txBody>
      </p:sp>
      <p:pic>
        <p:nvPicPr>
          <p:cNvPr id="76" name="Picture 75">
            <a:extLst>
              <a:ext uri="{FF2B5EF4-FFF2-40B4-BE49-F238E27FC236}">
                <a16:creationId xmlns:a16="http://schemas.microsoft.com/office/drawing/2014/main" id="{E828E46D-238F-19E2-A683-F4866B04850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49344" y="5530276"/>
            <a:ext cx="457200" cy="457200"/>
          </a:xfrm>
          <a:prstGeom prst="rect">
            <a:avLst/>
          </a:prstGeom>
        </p:spPr>
      </p:pic>
      <p:sp>
        <p:nvSpPr>
          <p:cNvPr id="77" name="TextBox 76">
            <a:extLst>
              <a:ext uri="{FF2B5EF4-FFF2-40B4-BE49-F238E27FC236}">
                <a16:creationId xmlns:a16="http://schemas.microsoft.com/office/drawing/2014/main" id="{B49EBAD5-239A-126F-F687-317B4AA74724}"/>
              </a:ext>
            </a:extLst>
          </p:cNvPr>
          <p:cNvSpPr txBox="1"/>
          <p:nvPr/>
        </p:nvSpPr>
        <p:spPr>
          <a:xfrm>
            <a:off x="9610276" y="5972801"/>
            <a:ext cx="971167" cy="338554"/>
          </a:xfrm>
          <a:prstGeom prst="rect">
            <a:avLst/>
          </a:prstGeom>
          <a:noFill/>
        </p:spPr>
        <p:txBody>
          <a:bodyPr wrap="square" rtlCol="0">
            <a:spAutoFit/>
          </a:bodyPr>
          <a:lstStyle/>
          <a:p>
            <a:pPr algn="ctr"/>
            <a:r>
              <a:rPr lang="en-US" sz="800" dirty="0">
                <a:solidFill>
                  <a:srgbClr val="404040"/>
                </a:solidFill>
                <a:latin typeface="Gotham Medium"/>
              </a:rPr>
              <a:t>ELASTIC INFERENCE</a:t>
            </a:r>
          </a:p>
        </p:txBody>
      </p:sp>
      <p:pic>
        <p:nvPicPr>
          <p:cNvPr id="78" name="Picture 77">
            <a:extLst>
              <a:ext uri="{FF2B5EF4-FFF2-40B4-BE49-F238E27FC236}">
                <a16:creationId xmlns:a16="http://schemas.microsoft.com/office/drawing/2014/main" id="{2242C35A-1511-085B-88A8-6B04AFB229D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64212" y="5530276"/>
            <a:ext cx="457200" cy="457200"/>
          </a:xfrm>
          <a:prstGeom prst="rect">
            <a:avLst/>
          </a:prstGeom>
        </p:spPr>
      </p:pic>
      <p:sp>
        <p:nvSpPr>
          <p:cNvPr id="79" name="TextBox 78">
            <a:extLst>
              <a:ext uri="{FF2B5EF4-FFF2-40B4-BE49-F238E27FC236}">
                <a16:creationId xmlns:a16="http://schemas.microsoft.com/office/drawing/2014/main" id="{35308DC1-5CD9-332C-9085-893AADF1BCC7}"/>
              </a:ext>
            </a:extLst>
          </p:cNvPr>
          <p:cNvSpPr txBox="1"/>
          <p:nvPr/>
        </p:nvSpPr>
        <p:spPr>
          <a:xfrm>
            <a:off x="6504938" y="5972801"/>
            <a:ext cx="971167" cy="215444"/>
          </a:xfrm>
          <a:prstGeom prst="rect">
            <a:avLst/>
          </a:prstGeom>
          <a:noFill/>
        </p:spPr>
        <p:txBody>
          <a:bodyPr wrap="square" rtlCol="0">
            <a:spAutoFit/>
          </a:bodyPr>
          <a:lstStyle/>
          <a:p>
            <a:pPr algn="ctr"/>
            <a:r>
              <a:rPr lang="en-US" sz="800" dirty="0">
                <a:solidFill>
                  <a:srgbClr val="404040"/>
                </a:solidFill>
                <a:latin typeface="Gotham Medium"/>
              </a:rPr>
              <a:t>INFERENTIA</a:t>
            </a:r>
          </a:p>
        </p:txBody>
      </p:sp>
    </p:spTree>
    <p:extLst>
      <p:ext uri="{BB962C8B-B14F-4D97-AF65-F5344CB8AC3E}">
        <p14:creationId xmlns:p14="http://schemas.microsoft.com/office/powerpoint/2010/main" val="990687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63DC83-69FE-1E42-4D5C-0E6A3590C622}"/>
              </a:ext>
            </a:extLst>
          </p:cNvPr>
          <p:cNvSpPr/>
          <p:nvPr/>
        </p:nvSpPr>
        <p:spPr>
          <a:xfrm>
            <a:off x="530335" y="670689"/>
            <a:ext cx="2515789"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VISION</a:t>
            </a:r>
          </a:p>
        </p:txBody>
      </p:sp>
      <p:sp>
        <p:nvSpPr>
          <p:cNvPr id="10" name="Rectangle 9">
            <a:extLst>
              <a:ext uri="{FF2B5EF4-FFF2-40B4-BE49-F238E27FC236}">
                <a16:creationId xmlns:a16="http://schemas.microsoft.com/office/drawing/2014/main" id="{4FF4BDF7-789A-44FD-8B52-4C2010B77A73}"/>
              </a:ext>
            </a:extLst>
          </p:cNvPr>
          <p:cNvSpPr/>
          <p:nvPr/>
        </p:nvSpPr>
        <p:spPr>
          <a:xfrm>
            <a:off x="530334" y="1070739"/>
            <a:ext cx="2515789"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pic>
        <p:nvPicPr>
          <p:cNvPr id="11" name="Picture 10">
            <a:extLst>
              <a:ext uri="{FF2B5EF4-FFF2-40B4-BE49-F238E27FC236}">
                <a16:creationId xmlns:a16="http://schemas.microsoft.com/office/drawing/2014/main" id="{5217330C-56B1-C506-5710-178A75A862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504" y="1236119"/>
            <a:ext cx="457200" cy="457200"/>
          </a:xfrm>
          <a:prstGeom prst="rect">
            <a:avLst/>
          </a:prstGeom>
        </p:spPr>
      </p:pic>
      <p:pic>
        <p:nvPicPr>
          <p:cNvPr id="12" name="Picture 11">
            <a:extLst>
              <a:ext uri="{FF2B5EF4-FFF2-40B4-BE49-F238E27FC236}">
                <a16:creationId xmlns:a16="http://schemas.microsoft.com/office/drawing/2014/main" id="{ABB1CF71-BB18-D849-1F00-308D8EB9F4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613" y="1236119"/>
            <a:ext cx="457200" cy="457200"/>
          </a:xfrm>
          <a:prstGeom prst="rect">
            <a:avLst/>
          </a:prstGeom>
        </p:spPr>
      </p:pic>
      <p:sp>
        <p:nvSpPr>
          <p:cNvPr id="13" name="TextBox 12">
            <a:extLst>
              <a:ext uri="{FF2B5EF4-FFF2-40B4-BE49-F238E27FC236}">
                <a16:creationId xmlns:a16="http://schemas.microsoft.com/office/drawing/2014/main" id="{BA1B08ED-B018-498A-5832-2D2517326CD7}"/>
              </a:ext>
            </a:extLst>
          </p:cNvPr>
          <p:cNvSpPr txBox="1"/>
          <p:nvPr/>
        </p:nvSpPr>
        <p:spPr>
          <a:xfrm>
            <a:off x="514105"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IMAGE</a:t>
            </a:r>
          </a:p>
        </p:txBody>
      </p:sp>
      <p:sp>
        <p:nvSpPr>
          <p:cNvPr id="14" name="TextBox 13">
            <a:extLst>
              <a:ext uri="{FF2B5EF4-FFF2-40B4-BE49-F238E27FC236}">
                <a16:creationId xmlns:a16="http://schemas.microsoft.com/office/drawing/2014/main" id="{796A2BA4-3434-BC7F-F377-ADB5E74DC4ED}"/>
              </a:ext>
            </a:extLst>
          </p:cNvPr>
          <p:cNvSpPr txBox="1"/>
          <p:nvPr/>
        </p:nvSpPr>
        <p:spPr>
          <a:xfrm>
            <a:off x="1340996"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VIDEO</a:t>
            </a:r>
          </a:p>
        </p:txBody>
      </p:sp>
      <p:sp>
        <p:nvSpPr>
          <p:cNvPr id="15" name="TextBox 14">
            <a:extLst>
              <a:ext uri="{FF2B5EF4-FFF2-40B4-BE49-F238E27FC236}">
                <a16:creationId xmlns:a16="http://schemas.microsoft.com/office/drawing/2014/main" id="{AC940B87-920B-CA6E-0687-93732F55EE11}"/>
              </a:ext>
            </a:extLst>
          </p:cNvPr>
          <p:cNvSpPr txBox="1"/>
          <p:nvPr/>
        </p:nvSpPr>
        <p:spPr>
          <a:xfrm>
            <a:off x="2138588" y="1701786"/>
            <a:ext cx="978216" cy="215444"/>
          </a:xfrm>
          <a:prstGeom prst="rect">
            <a:avLst/>
          </a:prstGeom>
          <a:noFill/>
        </p:spPr>
        <p:txBody>
          <a:bodyPr wrap="square" rtlCol="0">
            <a:spAutoFit/>
          </a:bodyPr>
          <a:lstStyle/>
          <a:p>
            <a:pPr algn="ctr"/>
            <a:r>
              <a:rPr lang="en-US" sz="800" dirty="0">
                <a:solidFill>
                  <a:srgbClr val="404040"/>
                </a:solidFill>
                <a:latin typeface="Gotham Medium"/>
              </a:rPr>
              <a:t>TEXTRACT</a:t>
            </a:r>
          </a:p>
        </p:txBody>
      </p:sp>
      <p:sp>
        <p:nvSpPr>
          <p:cNvPr id="16" name="Rectangle 15">
            <a:extLst>
              <a:ext uri="{FF2B5EF4-FFF2-40B4-BE49-F238E27FC236}">
                <a16:creationId xmlns:a16="http://schemas.microsoft.com/office/drawing/2014/main" id="{5BBBE901-31C1-959B-D4F1-8B9A7C95C1D4}"/>
              </a:ext>
            </a:extLst>
          </p:cNvPr>
          <p:cNvSpPr/>
          <p:nvPr/>
        </p:nvSpPr>
        <p:spPr>
          <a:xfrm>
            <a:off x="3146255" y="672872"/>
            <a:ext cx="1589961"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SPEECH</a:t>
            </a:r>
          </a:p>
        </p:txBody>
      </p:sp>
      <p:sp>
        <p:nvSpPr>
          <p:cNvPr id="17" name="Rectangle 16">
            <a:extLst>
              <a:ext uri="{FF2B5EF4-FFF2-40B4-BE49-F238E27FC236}">
                <a16:creationId xmlns:a16="http://schemas.microsoft.com/office/drawing/2014/main" id="{D66409D9-102D-FD37-D1B4-E97324052F30}"/>
              </a:ext>
            </a:extLst>
          </p:cNvPr>
          <p:cNvSpPr/>
          <p:nvPr/>
        </p:nvSpPr>
        <p:spPr>
          <a:xfrm>
            <a:off x="3146255" y="1072922"/>
            <a:ext cx="1589962"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18" name="TextBox 17">
            <a:extLst>
              <a:ext uri="{FF2B5EF4-FFF2-40B4-BE49-F238E27FC236}">
                <a16:creationId xmlns:a16="http://schemas.microsoft.com/office/drawing/2014/main" id="{65ECF1DE-2BDB-7BEA-83FC-491E047EA102}"/>
              </a:ext>
            </a:extLst>
          </p:cNvPr>
          <p:cNvSpPr txBox="1"/>
          <p:nvPr/>
        </p:nvSpPr>
        <p:spPr>
          <a:xfrm>
            <a:off x="3066077" y="1701786"/>
            <a:ext cx="978216" cy="215444"/>
          </a:xfrm>
          <a:prstGeom prst="rect">
            <a:avLst/>
          </a:prstGeom>
          <a:noFill/>
        </p:spPr>
        <p:txBody>
          <a:bodyPr wrap="square" rtlCol="0">
            <a:spAutoFit/>
          </a:bodyPr>
          <a:lstStyle/>
          <a:p>
            <a:pPr algn="ctr"/>
            <a:r>
              <a:rPr lang="en-US" sz="800" dirty="0">
                <a:solidFill>
                  <a:srgbClr val="404040"/>
                </a:solidFill>
                <a:latin typeface="Gotham Medium"/>
              </a:rPr>
              <a:t>POLLY</a:t>
            </a:r>
          </a:p>
        </p:txBody>
      </p:sp>
      <p:sp>
        <p:nvSpPr>
          <p:cNvPr id="19" name="TextBox 18">
            <a:extLst>
              <a:ext uri="{FF2B5EF4-FFF2-40B4-BE49-F238E27FC236}">
                <a16:creationId xmlns:a16="http://schemas.microsoft.com/office/drawing/2014/main" id="{920663C3-C1A9-9CA8-100C-64C6420F335E}"/>
              </a:ext>
            </a:extLst>
          </p:cNvPr>
          <p:cNvSpPr txBox="1"/>
          <p:nvPr/>
        </p:nvSpPr>
        <p:spPr>
          <a:xfrm>
            <a:off x="3784944"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TRANSCRIBE</a:t>
            </a:r>
          </a:p>
        </p:txBody>
      </p:sp>
      <p:pic>
        <p:nvPicPr>
          <p:cNvPr id="20" name="Picture 19">
            <a:extLst>
              <a:ext uri="{FF2B5EF4-FFF2-40B4-BE49-F238E27FC236}">
                <a16:creationId xmlns:a16="http://schemas.microsoft.com/office/drawing/2014/main" id="{701E4496-C527-2B54-BF6B-9D3AD76952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6818" y="1236119"/>
            <a:ext cx="457200" cy="457200"/>
          </a:xfrm>
          <a:prstGeom prst="rect">
            <a:avLst/>
          </a:prstGeom>
        </p:spPr>
      </p:pic>
      <p:pic>
        <p:nvPicPr>
          <p:cNvPr id="21" name="Picture 20">
            <a:extLst>
              <a:ext uri="{FF2B5EF4-FFF2-40B4-BE49-F238E27FC236}">
                <a16:creationId xmlns:a16="http://schemas.microsoft.com/office/drawing/2014/main" id="{198549F0-11EE-AF63-1C33-69F85ADD5D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5452" y="1236119"/>
            <a:ext cx="457200" cy="457200"/>
          </a:xfrm>
          <a:prstGeom prst="rect">
            <a:avLst/>
          </a:prstGeom>
        </p:spPr>
      </p:pic>
      <p:sp>
        <p:nvSpPr>
          <p:cNvPr id="22" name="Rectangle 21">
            <a:extLst>
              <a:ext uri="{FF2B5EF4-FFF2-40B4-BE49-F238E27FC236}">
                <a16:creationId xmlns:a16="http://schemas.microsoft.com/office/drawing/2014/main" id="{60AFD6A2-D074-050C-4996-CC2C8CC50888}"/>
              </a:ext>
            </a:extLst>
          </p:cNvPr>
          <p:cNvSpPr/>
          <p:nvPr/>
        </p:nvSpPr>
        <p:spPr>
          <a:xfrm>
            <a:off x="4850318" y="667577"/>
            <a:ext cx="1782082"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LANGUAGE</a:t>
            </a:r>
          </a:p>
        </p:txBody>
      </p:sp>
      <p:sp>
        <p:nvSpPr>
          <p:cNvPr id="23" name="Rectangle 22">
            <a:extLst>
              <a:ext uri="{FF2B5EF4-FFF2-40B4-BE49-F238E27FC236}">
                <a16:creationId xmlns:a16="http://schemas.microsoft.com/office/drawing/2014/main" id="{FBF5B576-28DD-B60F-3C2C-4982735ACE27}"/>
              </a:ext>
            </a:extLst>
          </p:cNvPr>
          <p:cNvSpPr/>
          <p:nvPr/>
        </p:nvSpPr>
        <p:spPr>
          <a:xfrm>
            <a:off x="4850316" y="1067627"/>
            <a:ext cx="178208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24" name="TextBox 23">
            <a:extLst>
              <a:ext uri="{FF2B5EF4-FFF2-40B4-BE49-F238E27FC236}">
                <a16:creationId xmlns:a16="http://schemas.microsoft.com/office/drawing/2014/main" id="{5563CF5F-A764-755A-6385-AB3EF63651E5}"/>
              </a:ext>
            </a:extLst>
          </p:cNvPr>
          <p:cNvSpPr txBox="1"/>
          <p:nvPr/>
        </p:nvSpPr>
        <p:spPr>
          <a:xfrm>
            <a:off x="4791098"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TRANSLATE</a:t>
            </a:r>
          </a:p>
        </p:txBody>
      </p:sp>
      <p:sp>
        <p:nvSpPr>
          <p:cNvPr id="25" name="TextBox 24">
            <a:extLst>
              <a:ext uri="{FF2B5EF4-FFF2-40B4-BE49-F238E27FC236}">
                <a16:creationId xmlns:a16="http://schemas.microsoft.com/office/drawing/2014/main" id="{597EC8CB-F215-BBEF-19F1-910F0A5733AC}"/>
              </a:ext>
            </a:extLst>
          </p:cNvPr>
          <p:cNvSpPr txBox="1"/>
          <p:nvPr/>
        </p:nvSpPr>
        <p:spPr>
          <a:xfrm>
            <a:off x="5562450" y="1701786"/>
            <a:ext cx="1107761" cy="461665"/>
          </a:xfrm>
          <a:prstGeom prst="rect">
            <a:avLst/>
          </a:prstGeom>
          <a:noFill/>
        </p:spPr>
        <p:txBody>
          <a:bodyPr wrap="square" rtlCol="0">
            <a:spAutoFit/>
          </a:bodyPr>
          <a:lstStyle/>
          <a:p>
            <a:pPr algn="ctr"/>
            <a:r>
              <a:rPr lang="en-US" sz="800" dirty="0">
                <a:solidFill>
                  <a:srgbClr val="404040"/>
                </a:solidFill>
                <a:latin typeface="Gotham Medium"/>
              </a:rPr>
              <a:t>COMPREHEND </a:t>
            </a:r>
            <a:br>
              <a:rPr lang="en-US" sz="800" dirty="0">
                <a:solidFill>
                  <a:srgbClr val="404040"/>
                </a:solidFill>
                <a:latin typeface="Gotham Medium"/>
              </a:rPr>
            </a:br>
            <a:r>
              <a:rPr lang="en-US" sz="800" dirty="0">
                <a:solidFill>
                  <a:srgbClr val="404040"/>
                </a:solidFill>
                <a:latin typeface="Gotham Medium"/>
              </a:rPr>
              <a:t>&amp; COMPREHEND MEDICAL</a:t>
            </a:r>
          </a:p>
        </p:txBody>
      </p:sp>
      <p:pic>
        <p:nvPicPr>
          <p:cNvPr id="26" name="Picture 25">
            <a:extLst>
              <a:ext uri="{FF2B5EF4-FFF2-40B4-BE49-F238E27FC236}">
                <a16:creationId xmlns:a16="http://schemas.microsoft.com/office/drawing/2014/main" id="{F6E794E4-3259-1034-3545-1C04141062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8247" y="1236119"/>
            <a:ext cx="457200" cy="457200"/>
          </a:xfrm>
          <a:prstGeom prst="rect">
            <a:avLst/>
          </a:prstGeom>
        </p:spPr>
      </p:pic>
      <p:pic>
        <p:nvPicPr>
          <p:cNvPr id="27" name="Picture 26">
            <a:extLst>
              <a:ext uri="{FF2B5EF4-FFF2-40B4-BE49-F238E27FC236}">
                <a16:creationId xmlns:a16="http://schemas.microsoft.com/office/drawing/2014/main" id="{82185300-978B-A513-CF6C-02ACCE2F10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5793" y="1236119"/>
            <a:ext cx="457200" cy="457200"/>
          </a:xfrm>
          <a:prstGeom prst="rect">
            <a:avLst/>
          </a:prstGeom>
        </p:spPr>
      </p:pic>
      <p:pic>
        <p:nvPicPr>
          <p:cNvPr id="28" name="Picture 27">
            <a:extLst>
              <a:ext uri="{FF2B5EF4-FFF2-40B4-BE49-F238E27FC236}">
                <a16:creationId xmlns:a16="http://schemas.microsoft.com/office/drawing/2014/main" id="{B290F24D-B56B-37E2-2D80-92C871C4183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4226" y="1236119"/>
            <a:ext cx="457200" cy="457200"/>
          </a:xfrm>
          <a:prstGeom prst="rect">
            <a:avLst/>
          </a:prstGeom>
        </p:spPr>
      </p:pic>
      <p:sp>
        <p:nvSpPr>
          <p:cNvPr id="29" name="Rectangle 28">
            <a:extLst>
              <a:ext uri="{FF2B5EF4-FFF2-40B4-BE49-F238E27FC236}">
                <a16:creationId xmlns:a16="http://schemas.microsoft.com/office/drawing/2014/main" id="{C5C54F4D-997F-E9CB-910E-92971E8C972F}"/>
              </a:ext>
            </a:extLst>
          </p:cNvPr>
          <p:cNvSpPr/>
          <p:nvPr/>
        </p:nvSpPr>
        <p:spPr>
          <a:xfrm>
            <a:off x="6737545" y="667360"/>
            <a:ext cx="1107761"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CHATBOTS</a:t>
            </a:r>
          </a:p>
        </p:txBody>
      </p:sp>
      <p:sp>
        <p:nvSpPr>
          <p:cNvPr id="30" name="Rectangle 29">
            <a:extLst>
              <a:ext uri="{FF2B5EF4-FFF2-40B4-BE49-F238E27FC236}">
                <a16:creationId xmlns:a16="http://schemas.microsoft.com/office/drawing/2014/main" id="{5FF228C1-06C9-3945-A146-A98DB0974807}"/>
              </a:ext>
            </a:extLst>
          </p:cNvPr>
          <p:cNvSpPr/>
          <p:nvPr/>
        </p:nvSpPr>
        <p:spPr>
          <a:xfrm>
            <a:off x="6737544" y="1067410"/>
            <a:ext cx="1107761"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1" name="TextBox 30">
            <a:extLst>
              <a:ext uri="{FF2B5EF4-FFF2-40B4-BE49-F238E27FC236}">
                <a16:creationId xmlns:a16="http://schemas.microsoft.com/office/drawing/2014/main" id="{939E9E60-92C5-0B35-5893-C7EFF6E2813C}"/>
              </a:ext>
            </a:extLst>
          </p:cNvPr>
          <p:cNvSpPr txBox="1"/>
          <p:nvPr/>
        </p:nvSpPr>
        <p:spPr>
          <a:xfrm>
            <a:off x="6798781" y="1701786"/>
            <a:ext cx="978216" cy="215444"/>
          </a:xfrm>
          <a:prstGeom prst="rect">
            <a:avLst/>
          </a:prstGeom>
          <a:noFill/>
        </p:spPr>
        <p:txBody>
          <a:bodyPr wrap="square" rtlCol="0">
            <a:spAutoFit/>
          </a:bodyPr>
          <a:lstStyle/>
          <a:p>
            <a:pPr algn="ctr"/>
            <a:r>
              <a:rPr lang="en-US" sz="800" dirty="0">
                <a:solidFill>
                  <a:srgbClr val="404040"/>
                </a:solidFill>
                <a:latin typeface="Gotham Medium"/>
              </a:rPr>
              <a:t>LEX</a:t>
            </a:r>
          </a:p>
        </p:txBody>
      </p:sp>
      <p:pic>
        <p:nvPicPr>
          <p:cNvPr id="32" name="Picture 31">
            <a:extLst>
              <a:ext uri="{FF2B5EF4-FFF2-40B4-BE49-F238E27FC236}">
                <a16:creationId xmlns:a16="http://schemas.microsoft.com/office/drawing/2014/main" id="{6D91764D-FE73-31A5-53D7-84C81216D1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63988" y="1236119"/>
            <a:ext cx="457200" cy="457200"/>
          </a:xfrm>
          <a:prstGeom prst="rect">
            <a:avLst/>
          </a:prstGeom>
        </p:spPr>
      </p:pic>
      <p:sp>
        <p:nvSpPr>
          <p:cNvPr id="33" name="Rectangle 32">
            <a:extLst>
              <a:ext uri="{FF2B5EF4-FFF2-40B4-BE49-F238E27FC236}">
                <a16:creationId xmlns:a16="http://schemas.microsoft.com/office/drawing/2014/main" id="{F7C34443-FADB-0F1B-3889-A1564BB21606}"/>
              </a:ext>
            </a:extLst>
          </p:cNvPr>
          <p:cNvSpPr/>
          <p:nvPr/>
        </p:nvSpPr>
        <p:spPr>
          <a:xfrm>
            <a:off x="9440867" y="667360"/>
            <a:ext cx="1962703"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RECOMMENDATIONS</a:t>
            </a:r>
          </a:p>
        </p:txBody>
      </p:sp>
      <p:sp>
        <p:nvSpPr>
          <p:cNvPr id="34" name="Rectangle 33">
            <a:extLst>
              <a:ext uri="{FF2B5EF4-FFF2-40B4-BE49-F238E27FC236}">
                <a16:creationId xmlns:a16="http://schemas.microsoft.com/office/drawing/2014/main" id="{E06CCE7C-B6A2-608A-E59D-E8B0125462B2}"/>
              </a:ext>
            </a:extLst>
          </p:cNvPr>
          <p:cNvSpPr/>
          <p:nvPr/>
        </p:nvSpPr>
        <p:spPr>
          <a:xfrm>
            <a:off x="9440867" y="1067410"/>
            <a:ext cx="196270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5" name="TextBox 34">
            <a:extLst>
              <a:ext uri="{FF2B5EF4-FFF2-40B4-BE49-F238E27FC236}">
                <a16:creationId xmlns:a16="http://schemas.microsoft.com/office/drawing/2014/main" id="{446C05D0-5E05-AE25-330B-EAF638C6409B}"/>
              </a:ext>
            </a:extLst>
          </p:cNvPr>
          <p:cNvSpPr txBox="1"/>
          <p:nvPr/>
        </p:nvSpPr>
        <p:spPr>
          <a:xfrm>
            <a:off x="9893519" y="1701786"/>
            <a:ext cx="978216" cy="215444"/>
          </a:xfrm>
          <a:prstGeom prst="rect">
            <a:avLst/>
          </a:prstGeom>
          <a:noFill/>
        </p:spPr>
        <p:txBody>
          <a:bodyPr wrap="square" rtlCol="0">
            <a:spAutoFit/>
          </a:bodyPr>
          <a:lstStyle/>
          <a:p>
            <a:pPr algn="ctr"/>
            <a:r>
              <a:rPr lang="en-US" sz="800" dirty="0">
                <a:solidFill>
                  <a:srgbClr val="404040"/>
                </a:solidFill>
                <a:latin typeface="Gotham Medium"/>
              </a:rPr>
              <a:t>PERSONALIZE</a:t>
            </a:r>
          </a:p>
        </p:txBody>
      </p:sp>
      <p:pic>
        <p:nvPicPr>
          <p:cNvPr id="36" name="Picture 35">
            <a:extLst>
              <a:ext uri="{FF2B5EF4-FFF2-40B4-BE49-F238E27FC236}">
                <a16:creationId xmlns:a16="http://schemas.microsoft.com/office/drawing/2014/main" id="{00D5692C-8C70-0864-0870-928F933013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54027" y="1236119"/>
            <a:ext cx="457200" cy="457200"/>
          </a:xfrm>
          <a:prstGeom prst="rect">
            <a:avLst/>
          </a:prstGeom>
        </p:spPr>
      </p:pic>
      <p:sp>
        <p:nvSpPr>
          <p:cNvPr id="37" name="TextBox 36">
            <a:extLst>
              <a:ext uri="{FF2B5EF4-FFF2-40B4-BE49-F238E27FC236}">
                <a16:creationId xmlns:a16="http://schemas.microsoft.com/office/drawing/2014/main" id="{828D7522-E1CC-1CE4-AC3C-28F99EFE513D}"/>
              </a:ext>
            </a:extLst>
          </p:cNvPr>
          <p:cNvSpPr txBox="1"/>
          <p:nvPr/>
        </p:nvSpPr>
        <p:spPr>
          <a:xfrm>
            <a:off x="444467" y="245470"/>
            <a:ext cx="2295050" cy="461665"/>
          </a:xfrm>
          <a:prstGeom prst="rect">
            <a:avLst/>
          </a:prstGeom>
          <a:noFill/>
        </p:spPr>
        <p:txBody>
          <a:bodyPr wrap="square" rtlCol="0">
            <a:spAutoFit/>
          </a:bodyPr>
          <a:lstStyle/>
          <a:p>
            <a:r>
              <a:rPr lang="en-US" sz="2400" dirty="0">
                <a:solidFill>
                  <a:srgbClr val="1C7B68"/>
                </a:solidFill>
                <a:latin typeface="Gotham Bold" pitchFamily="50" charset="0"/>
              </a:rPr>
              <a:t>AI SERVICES</a:t>
            </a:r>
          </a:p>
        </p:txBody>
      </p:sp>
      <p:sp>
        <p:nvSpPr>
          <p:cNvPr id="38" name="Rectangle 37">
            <a:extLst>
              <a:ext uri="{FF2B5EF4-FFF2-40B4-BE49-F238E27FC236}">
                <a16:creationId xmlns:a16="http://schemas.microsoft.com/office/drawing/2014/main" id="{15200FAC-0B7F-D6DF-FDA6-97C0E6D6277C}"/>
              </a:ext>
            </a:extLst>
          </p:cNvPr>
          <p:cNvSpPr/>
          <p:nvPr/>
        </p:nvSpPr>
        <p:spPr>
          <a:xfrm>
            <a:off x="7959960" y="667360"/>
            <a:ext cx="1387638"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100" normalizeH="0" noProof="0" dirty="0">
                <a:ln>
                  <a:noFill/>
                </a:ln>
                <a:solidFill>
                  <a:srgbClr val="FFFFFF"/>
                </a:solidFill>
                <a:effectLst/>
                <a:uLnTx/>
                <a:uFillTx/>
                <a:latin typeface="Gotham Medium"/>
                <a:ea typeface="+mn-ea"/>
                <a:cs typeface="+mn-cs"/>
              </a:rPr>
              <a:t>FORECASTING</a:t>
            </a:r>
          </a:p>
        </p:txBody>
      </p:sp>
      <p:sp>
        <p:nvSpPr>
          <p:cNvPr id="39" name="Rectangle 38">
            <a:extLst>
              <a:ext uri="{FF2B5EF4-FFF2-40B4-BE49-F238E27FC236}">
                <a16:creationId xmlns:a16="http://schemas.microsoft.com/office/drawing/2014/main" id="{75CE2EB9-41BB-CC87-4028-0AD4E0355D70}"/>
              </a:ext>
            </a:extLst>
          </p:cNvPr>
          <p:cNvSpPr/>
          <p:nvPr/>
        </p:nvSpPr>
        <p:spPr>
          <a:xfrm>
            <a:off x="7959959" y="1067410"/>
            <a:ext cx="1387638"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0" name="TextBox 39">
            <a:extLst>
              <a:ext uri="{FF2B5EF4-FFF2-40B4-BE49-F238E27FC236}">
                <a16:creationId xmlns:a16="http://schemas.microsoft.com/office/drawing/2014/main" id="{590F0A1A-A4B2-6CF3-0A67-B18A3764DD6B}"/>
              </a:ext>
            </a:extLst>
          </p:cNvPr>
          <p:cNvSpPr txBox="1"/>
          <p:nvPr/>
        </p:nvSpPr>
        <p:spPr>
          <a:xfrm>
            <a:off x="8184471" y="1701786"/>
            <a:ext cx="978216" cy="215444"/>
          </a:xfrm>
          <a:prstGeom prst="rect">
            <a:avLst/>
          </a:prstGeom>
          <a:noFill/>
        </p:spPr>
        <p:txBody>
          <a:bodyPr wrap="square" rtlCol="0">
            <a:spAutoFit/>
          </a:bodyPr>
          <a:lstStyle/>
          <a:p>
            <a:pPr algn="ctr"/>
            <a:r>
              <a:rPr lang="en-US" sz="800" dirty="0">
                <a:solidFill>
                  <a:srgbClr val="404040"/>
                </a:solidFill>
                <a:latin typeface="Gotham Medium"/>
              </a:rPr>
              <a:t>FORECAST</a:t>
            </a:r>
          </a:p>
        </p:txBody>
      </p:sp>
      <p:pic>
        <p:nvPicPr>
          <p:cNvPr id="41" name="Picture 40">
            <a:extLst>
              <a:ext uri="{FF2B5EF4-FFF2-40B4-BE49-F238E27FC236}">
                <a16:creationId xmlns:a16="http://schemas.microsoft.com/office/drawing/2014/main" id="{C180290D-0DA6-01B7-79B1-B32AA5D798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25178" y="1236119"/>
            <a:ext cx="457200" cy="457200"/>
          </a:xfrm>
          <a:prstGeom prst="rect">
            <a:avLst/>
          </a:prstGeom>
        </p:spPr>
      </p:pic>
      <p:sp>
        <p:nvSpPr>
          <p:cNvPr id="42" name="Rectangle 41">
            <a:extLst>
              <a:ext uri="{FF2B5EF4-FFF2-40B4-BE49-F238E27FC236}">
                <a16:creationId xmlns:a16="http://schemas.microsoft.com/office/drawing/2014/main" id="{FE7C799E-ECBA-AD62-DCA5-B5EBB2FDCCDC}"/>
              </a:ext>
            </a:extLst>
          </p:cNvPr>
          <p:cNvSpPr/>
          <p:nvPr/>
        </p:nvSpPr>
        <p:spPr>
          <a:xfrm>
            <a:off x="530335" y="2859538"/>
            <a:ext cx="10873236" cy="1480037"/>
          </a:xfrm>
          <a:prstGeom prst="rect">
            <a:avLst/>
          </a:prstGeom>
          <a:noFill/>
          <a:ln w="12700" cap="flat" cmpd="sng" algn="ctr">
            <a:solidFill>
              <a:srgbClr val="56C0A7"/>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3" name="TextBox 42">
            <a:extLst>
              <a:ext uri="{FF2B5EF4-FFF2-40B4-BE49-F238E27FC236}">
                <a16:creationId xmlns:a16="http://schemas.microsoft.com/office/drawing/2014/main" id="{D4BB7AFF-E08F-D99D-F205-E5916B8CFB70}"/>
              </a:ext>
            </a:extLst>
          </p:cNvPr>
          <p:cNvSpPr txBox="1"/>
          <p:nvPr/>
        </p:nvSpPr>
        <p:spPr>
          <a:xfrm>
            <a:off x="417833" y="2429584"/>
            <a:ext cx="2424716" cy="461665"/>
          </a:xfrm>
          <a:prstGeom prst="rect">
            <a:avLst/>
          </a:prstGeom>
          <a:noFill/>
        </p:spPr>
        <p:txBody>
          <a:bodyPr wrap="square" rtlCol="0">
            <a:spAutoFit/>
          </a:bodyPr>
          <a:lstStyle/>
          <a:p>
            <a:r>
              <a:rPr lang="en-US" sz="2400" dirty="0">
                <a:solidFill>
                  <a:srgbClr val="56C0A7"/>
                </a:solidFill>
                <a:latin typeface="Gotham Bold" pitchFamily="50" charset="0"/>
              </a:rPr>
              <a:t>ML SERVICES</a:t>
            </a:r>
          </a:p>
        </p:txBody>
      </p:sp>
      <p:pic>
        <p:nvPicPr>
          <p:cNvPr id="44" name="Picture 43">
            <a:extLst>
              <a:ext uri="{FF2B5EF4-FFF2-40B4-BE49-F238E27FC236}">
                <a16:creationId xmlns:a16="http://schemas.microsoft.com/office/drawing/2014/main" id="{BE9DE23C-8724-6DF3-ADE9-9B7C5CD075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079" y="3067126"/>
            <a:ext cx="788075" cy="788075"/>
          </a:xfrm>
          <a:prstGeom prst="rect">
            <a:avLst/>
          </a:prstGeom>
        </p:spPr>
      </p:pic>
      <p:sp>
        <p:nvSpPr>
          <p:cNvPr id="45" name="TextBox 44">
            <a:extLst>
              <a:ext uri="{FF2B5EF4-FFF2-40B4-BE49-F238E27FC236}">
                <a16:creationId xmlns:a16="http://schemas.microsoft.com/office/drawing/2014/main" id="{40DA82F9-555C-D305-A7F9-342622B6C8DB}"/>
              </a:ext>
            </a:extLst>
          </p:cNvPr>
          <p:cNvSpPr txBox="1"/>
          <p:nvPr/>
        </p:nvSpPr>
        <p:spPr>
          <a:xfrm>
            <a:off x="691009" y="3851778"/>
            <a:ext cx="978216" cy="338554"/>
          </a:xfrm>
          <a:prstGeom prst="rect">
            <a:avLst/>
          </a:prstGeom>
          <a:noFill/>
        </p:spPr>
        <p:txBody>
          <a:bodyPr wrap="square" rtlCol="0">
            <a:spAutoFit/>
          </a:bodyPr>
          <a:lstStyle/>
          <a:p>
            <a:pPr algn="ctr"/>
            <a:r>
              <a:rPr lang="en-US" sz="800" dirty="0">
                <a:solidFill>
                  <a:srgbClr val="404040"/>
                </a:solidFill>
                <a:latin typeface="Gotham Medium"/>
              </a:rPr>
              <a:t>AMAZON SAGEMAKER</a:t>
            </a:r>
          </a:p>
        </p:txBody>
      </p:sp>
      <p:sp>
        <p:nvSpPr>
          <p:cNvPr id="46" name="Rectangle 45">
            <a:extLst>
              <a:ext uri="{FF2B5EF4-FFF2-40B4-BE49-F238E27FC236}">
                <a16:creationId xmlns:a16="http://schemas.microsoft.com/office/drawing/2014/main" id="{06094876-7BB8-5C71-04E7-3FBC3FDEBC8B}"/>
              </a:ext>
            </a:extLst>
          </p:cNvPr>
          <p:cNvSpPr/>
          <p:nvPr/>
        </p:nvSpPr>
        <p:spPr>
          <a:xfrm>
            <a:off x="1877453" y="3285584"/>
            <a:ext cx="778000"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GROUND TRUTH</a:t>
            </a:r>
          </a:p>
        </p:txBody>
      </p:sp>
      <p:sp>
        <p:nvSpPr>
          <p:cNvPr id="47" name="Rectangle 46">
            <a:extLst>
              <a:ext uri="{FF2B5EF4-FFF2-40B4-BE49-F238E27FC236}">
                <a16:creationId xmlns:a16="http://schemas.microsoft.com/office/drawing/2014/main" id="{A1BE5EA7-7914-CEA7-DE57-3990339A5C20}"/>
              </a:ext>
            </a:extLst>
          </p:cNvPr>
          <p:cNvSpPr/>
          <p:nvPr/>
        </p:nvSpPr>
        <p:spPr>
          <a:xfrm>
            <a:off x="2739516" y="3285586"/>
            <a:ext cx="9878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NOTEBOOKS</a:t>
            </a:r>
          </a:p>
        </p:txBody>
      </p:sp>
      <p:sp>
        <p:nvSpPr>
          <p:cNvPr id="48" name="Rectangle 47">
            <a:extLst>
              <a:ext uri="{FF2B5EF4-FFF2-40B4-BE49-F238E27FC236}">
                <a16:creationId xmlns:a16="http://schemas.microsoft.com/office/drawing/2014/main" id="{B35F1840-D5FC-7401-3268-738576C9AC29}"/>
              </a:ext>
            </a:extLst>
          </p:cNvPr>
          <p:cNvSpPr/>
          <p:nvPr/>
        </p:nvSpPr>
        <p:spPr>
          <a:xfrm>
            <a:off x="3811418" y="3285586"/>
            <a:ext cx="11739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ALGORITHMS + MARKETPLACE</a:t>
            </a:r>
          </a:p>
        </p:txBody>
      </p:sp>
      <p:sp>
        <p:nvSpPr>
          <p:cNvPr id="49" name="Rectangle 48">
            <a:extLst>
              <a:ext uri="{FF2B5EF4-FFF2-40B4-BE49-F238E27FC236}">
                <a16:creationId xmlns:a16="http://schemas.microsoft.com/office/drawing/2014/main" id="{38516FAC-2068-DDB1-16A0-1BAE8021AA48}"/>
              </a:ext>
            </a:extLst>
          </p:cNvPr>
          <p:cNvSpPr/>
          <p:nvPr/>
        </p:nvSpPr>
        <p:spPr>
          <a:xfrm>
            <a:off x="5074308" y="3285585"/>
            <a:ext cx="132305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REINFORCEMENT LEARNING</a:t>
            </a:r>
          </a:p>
        </p:txBody>
      </p:sp>
      <p:sp>
        <p:nvSpPr>
          <p:cNvPr id="50" name="Rectangle 49">
            <a:extLst>
              <a:ext uri="{FF2B5EF4-FFF2-40B4-BE49-F238E27FC236}">
                <a16:creationId xmlns:a16="http://schemas.microsoft.com/office/drawing/2014/main" id="{769E24A5-8FBC-EE91-E609-EE217F5CA943}"/>
              </a:ext>
            </a:extLst>
          </p:cNvPr>
          <p:cNvSpPr/>
          <p:nvPr/>
        </p:nvSpPr>
        <p:spPr>
          <a:xfrm>
            <a:off x="6486310" y="3285584"/>
            <a:ext cx="90657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TRAINING</a:t>
            </a:r>
          </a:p>
        </p:txBody>
      </p:sp>
      <p:sp>
        <p:nvSpPr>
          <p:cNvPr id="51" name="Rectangle 50">
            <a:extLst>
              <a:ext uri="{FF2B5EF4-FFF2-40B4-BE49-F238E27FC236}">
                <a16:creationId xmlns:a16="http://schemas.microsoft.com/office/drawing/2014/main" id="{46CCBF98-B7AA-4298-0D75-04BCC722F583}"/>
              </a:ext>
            </a:extLst>
          </p:cNvPr>
          <p:cNvSpPr/>
          <p:nvPr/>
        </p:nvSpPr>
        <p:spPr>
          <a:xfrm>
            <a:off x="7481832"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OPTIMIZATION</a:t>
            </a:r>
          </a:p>
        </p:txBody>
      </p:sp>
      <p:sp>
        <p:nvSpPr>
          <p:cNvPr id="52" name="Rectangle 51">
            <a:extLst>
              <a:ext uri="{FF2B5EF4-FFF2-40B4-BE49-F238E27FC236}">
                <a16:creationId xmlns:a16="http://schemas.microsoft.com/office/drawing/2014/main" id="{6C30DFF3-840A-BB2A-E60C-940964832001}"/>
              </a:ext>
            </a:extLst>
          </p:cNvPr>
          <p:cNvSpPr/>
          <p:nvPr/>
        </p:nvSpPr>
        <p:spPr>
          <a:xfrm>
            <a:off x="8732151"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DEPLOYMENT</a:t>
            </a:r>
          </a:p>
        </p:txBody>
      </p:sp>
      <p:sp>
        <p:nvSpPr>
          <p:cNvPr id="53" name="Rectangle 52">
            <a:extLst>
              <a:ext uri="{FF2B5EF4-FFF2-40B4-BE49-F238E27FC236}">
                <a16:creationId xmlns:a16="http://schemas.microsoft.com/office/drawing/2014/main" id="{E6F36102-EC39-C9E8-94C3-82F7E8A165F5}"/>
              </a:ext>
            </a:extLst>
          </p:cNvPr>
          <p:cNvSpPr/>
          <p:nvPr/>
        </p:nvSpPr>
        <p:spPr>
          <a:xfrm>
            <a:off x="9982470"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HOSTING</a:t>
            </a:r>
          </a:p>
        </p:txBody>
      </p:sp>
      <p:sp>
        <p:nvSpPr>
          <p:cNvPr id="54" name="Rectangle 53">
            <a:extLst>
              <a:ext uri="{FF2B5EF4-FFF2-40B4-BE49-F238E27FC236}">
                <a16:creationId xmlns:a16="http://schemas.microsoft.com/office/drawing/2014/main" id="{4DE23770-E3B5-173F-DF13-86991BF8F813}"/>
              </a:ext>
            </a:extLst>
          </p:cNvPr>
          <p:cNvSpPr/>
          <p:nvPr/>
        </p:nvSpPr>
        <p:spPr>
          <a:xfrm>
            <a:off x="564626" y="5029391"/>
            <a:ext cx="2997377"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FRAMEWORKS</a:t>
            </a:r>
          </a:p>
        </p:txBody>
      </p:sp>
      <p:sp>
        <p:nvSpPr>
          <p:cNvPr id="55" name="Rectangle 54">
            <a:extLst>
              <a:ext uri="{FF2B5EF4-FFF2-40B4-BE49-F238E27FC236}">
                <a16:creationId xmlns:a16="http://schemas.microsoft.com/office/drawing/2014/main" id="{A83738A0-1A7B-7449-611D-98B3CB9D6F86}"/>
              </a:ext>
            </a:extLst>
          </p:cNvPr>
          <p:cNvSpPr/>
          <p:nvPr/>
        </p:nvSpPr>
        <p:spPr>
          <a:xfrm>
            <a:off x="564625" y="5429440"/>
            <a:ext cx="2997377"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56" name="TextBox 55">
            <a:extLst>
              <a:ext uri="{FF2B5EF4-FFF2-40B4-BE49-F238E27FC236}">
                <a16:creationId xmlns:a16="http://schemas.microsoft.com/office/drawing/2014/main" id="{D17D22CF-2056-BA69-CFDF-D2BAF6E9BCCB}"/>
              </a:ext>
            </a:extLst>
          </p:cNvPr>
          <p:cNvSpPr txBox="1"/>
          <p:nvPr/>
        </p:nvSpPr>
        <p:spPr>
          <a:xfrm>
            <a:off x="454661" y="4593803"/>
            <a:ext cx="7171215" cy="461665"/>
          </a:xfrm>
          <a:prstGeom prst="rect">
            <a:avLst/>
          </a:prstGeom>
          <a:noFill/>
        </p:spPr>
        <p:txBody>
          <a:bodyPr wrap="square" rtlCol="0">
            <a:spAutoFit/>
          </a:bodyPr>
          <a:lstStyle/>
          <a:p>
            <a:r>
              <a:rPr lang="en-US" sz="2400" dirty="0">
                <a:solidFill>
                  <a:srgbClr val="10483D"/>
                </a:solidFill>
                <a:latin typeface="Gotham Bold" pitchFamily="50" charset="0"/>
              </a:rPr>
              <a:t>ML FRAMEWORKS + INFRASTRUCTURE</a:t>
            </a:r>
          </a:p>
        </p:txBody>
      </p:sp>
      <p:sp>
        <p:nvSpPr>
          <p:cNvPr id="57" name="Rectangle 56">
            <a:extLst>
              <a:ext uri="{FF2B5EF4-FFF2-40B4-BE49-F238E27FC236}">
                <a16:creationId xmlns:a16="http://schemas.microsoft.com/office/drawing/2014/main" id="{630C7949-8A1C-F22A-E39D-38103E969F08}"/>
              </a:ext>
            </a:extLst>
          </p:cNvPr>
          <p:cNvSpPr/>
          <p:nvPr/>
        </p:nvSpPr>
        <p:spPr>
          <a:xfrm>
            <a:off x="745019"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TENSORFLOW</a:t>
            </a:r>
          </a:p>
        </p:txBody>
      </p:sp>
      <p:sp>
        <p:nvSpPr>
          <p:cNvPr id="58" name="Rectangle 57">
            <a:extLst>
              <a:ext uri="{FF2B5EF4-FFF2-40B4-BE49-F238E27FC236}">
                <a16:creationId xmlns:a16="http://schemas.microsoft.com/office/drawing/2014/main" id="{18094675-587D-C48C-3856-D100F3F75EF1}"/>
              </a:ext>
            </a:extLst>
          </p:cNvPr>
          <p:cNvSpPr/>
          <p:nvPr/>
        </p:nvSpPr>
        <p:spPr>
          <a:xfrm>
            <a:off x="2134911"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MXNET</a:t>
            </a:r>
          </a:p>
        </p:txBody>
      </p:sp>
      <p:sp>
        <p:nvSpPr>
          <p:cNvPr id="59" name="Rectangle 58">
            <a:extLst>
              <a:ext uri="{FF2B5EF4-FFF2-40B4-BE49-F238E27FC236}">
                <a16:creationId xmlns:a16="http://schemas.microsoft.com/office/drawing/2014/main" id="{6499AD12-72E4-589C-9A5F-C98B76872575}"/>
              </a:ext>
            </a:extLst>
          </p:cNvPr>
          <p:cNvSpPr/>
          <p:nvPr/>
        </p:nvSpPr>
        <p:spPr>
          <a:xfrm>
            <a:off x="1420604" y="5994245"/>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PYTORCH</a:t>
            </a:r>
          </a:p>
        </p:txBody>
      </p:sp>
      <p:sp>
        <p:nvSpPr>
          <p:cNvPr id="60" name="Rectangle 59">
            <a:extLst>
              <a:ext uri="{FF2B5EF4-FFF2-40B4-BE49-F238E27FC236}">
                <a16:creationId xmlns:a16="http://schemas.microsoft.com/office/drawing/2014/main" id="{2285172C-EBF7-26A1-9282-5BBB4C51BCAF}"/>
              </a:ext>
            </a:extLst>
          </p:cNvPr>
          <p:cNvSpPr/>
          <p:nvPr/>
        </p:nvSpPr>
        <p:spPr>
          <a:xfrm>
            <a:off x="3734133" y="5029391"/>
            <a:ext cx="1747678"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INTERFACES</a:t>
            </a:r>
          </a:p>
        </p:txBody>
      </p:sp>
      <p:sp>
        <p:nvSpPr>
          <p:cNvPr id="61" name="Rectangle 60">
            <a:extLst>
              <a:ext uri="{FF2B5EF4-FFF2-40B4-BE49-F238E27FC236}">
                <a16:creationId xmlns:a16="http://schemas.microsoft.com/office/drawing/2014/main" id="{49F09B3E-26E7-A2E3-9EB2-CF293B20C338}"/>
              </a:ext>
            </a:extLst>
          </p:cNvPr>
          <p:cNvSpPr/>
          <p:nvPr/>
        </p:nvSpPr>
        <p:spPr>
          <a:xfrm>
            <a:off x="3734132" y="5429440"/>
            <a:ext cx="1747678"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2" name="Rectangle 61">
            <a:extLst>
              <a:ext uri="{FF2B5EF4-FFF2-40B4-BE49-F238E27FC236}">
                <a16:creationId xmlns:a16="http://schemas.microsoft.com/office/drawing/2014/main" id="{43EBC598-A480-4132-071E-0F86518478F4}"/>
              </a:ext>
            </a:extLst>
          </p:cNvPr>
          <p:cNvSpPr/>
          <p:nvPr/>
        </p:nvSpPr>
        <p:spPr>
          <a:xfrm>
            <a:off x="4102251" y="5527228"/>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GLUON</a:t>
            </a:r>
          </a:p>
        </p:txBody>
      </p:sp>
      <p:sp>
        <p:nvSpPr>
          <p:cNvPr id="63" name="Rectangle 62">
            <a:extLst>
              <a:ext uri="{FF2B5EF4-FFF2-40B4-BE49-F238E27FC236}">
                <a16:creationId xmlns:a16="http://schemas.microsoft.com/office/drawing/2014/main" id="{AAB80770-5E62-5ECC-55F6-1312031423BB}"/>
              </a:ext>
            </a:extLst>
          </p:cNvPr>
          <p:cNvSpPr/>
          <p:nvPr/>
        </p:nvSpPr>
        <p:spPr>
          <a:xfrm>
            <a:off x="4104024" y="5987476"/>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KERAS</a:t>
            </a:r>
          </a:p>
        </p:txBody>
      </p:sp>
      <p:sp>
        <p:nvSpPr>
          <p:cNvPr id="64" name="Rectangle 63">
            <a:extLst>
              <a:ext uri="{FF2B5EF4-FFF2-40B4-BE49-F238E27FC236}">
                <a16:creationId xmlns:a16="http://schemas.microsoft.com/office/drawing/2014/main" id="{1F9F0BBD-9DC1-8F39-F8F9-D70283F04B93}"/>
              </a:ext>
            </a:extLst>
          </p:cNvPr>
          <p:cNvSpPr/>
          <p:nvPr/>
        </p:nvSpPr>
        <p:spPr>
          <a:xfrm>
            <a:off x="5653939" y="5029397"/>
            <a:ext cx="5749632" cy="400050"/>
          </a:xfrm>
          <a:prstGeom prst="rect">
            <a:avLst/>
          </a:prstGeom>
          <a:solidFill>
            <a:srgbClr val="404040"/>
          </a:solid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INFRASTRUCTURE</a:t>
            </a:r>
          </a:p>
        </p:txBody>
      </p:sp>
      <p:sp>
        <p:nvSpPr>
          <p:cNvPr id="65" name="Rectangle 64">
            <a:extLst>
              <a:ext uri="{FF2B5EF4-FFF2-40B4-BE49-F238E27FC236}">
                <a16:creationId xmlns:a16="http://schemas.microsoft.com/office/drawing/2014/main" id="{4BC40C78-AD9B-4554-0409-56B0BA53FC9B}"/>
              </a:ext>
            </a:extLst>
          </p:cNvPr>
          <p:cNvSpPr/>
          <p:nvPr/>
        </p:nvSpPr>
        <p:spPr>
          <a:xfrm>
            <a:off x="5653937" y="5429446"/>
            <a:ext cx="5749633" cy="1031824"/>
          </a:xfrm>
          <a:prstGeom prst="rect">
            <a:avLst/>
          </a:prstGeom>
          <a:no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6" name="TextBox 65">
            <a:extLst>
              <a:ext uri="{FF2B5EF4-FFF2-40B4-BE49-F238E27FC236}">
                <a16:creationId xmlns:a16="http://schemas.microsoft.com/office/drawing/2014/main" id="{8D066C9A-DA3F-FD2E-A994-2BF571F5D44B}"/>
              </a:ext>
            </a:extLst>
          </p:cNvPr>
          <p:cNvSpPr txBox="1"/>
          <p:nvPr/>
        </p:nvSpPr>
        <p:spPr>
          <a:xfrm>
            <a:off x="5729829" y="5972801"/>
            <a:ext cx="978216" cy="215444"/>
          </a:xfrm>
          <a:prstGeom prst="rect">
            <a:avLst/>
          </a:prstGeom>
          <a:noFill/>
        </p:spPr>
        <p:txBody>
          <a:bodyPr wrap="square" rtlCol="0">
            <a:spAutoFit/>
          </a:bodyPr>
          <a:lstStyle/>
          <a:p>
            <a:pPr algn="ctr"/>
            <a:r>
              <a:rPr lang="en-US" sz="800" dirty="0">
                <a:solidFill>
                  <a:srgbClr val="404040"/>
                </a:solidFill>
                <a:latin typeface="Gotham Medium"/>
              </a:rPr>
              <a:t>EC2</a:t>
            </a:r>
          </a:p>
        </p:txBody>
      </p:sp>
      <p:pic>
        <p:nvPicPr>
          <p:cNvPr id="67" name="Picture 66">
            <a:extLst>
              <a:ext uri="{FF2B5EF4-FFF2-40B4-BE49-F238E27FC236}">
                <a16:creationId xmlns:a16="http://schemas.microsoft.com/office/drawing/2014/main" id="{CF8AD692-8194-67A7-1C53-DC764B99CD0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78061" y="5530276"/>
            <a:ext cx="457200" cy="457200"/>
          </a:xfrm>
          <a:prstGeom prst="rect">
            <a:avLst/>
          </a:prstGeom>
        </p:spPr>
      </p:pic>
      <p:sp>
        <p:nvSpPr>
          <p:cNvPr id="68" name="TextBox 67">
            <a:extLst>
              <a:ext uri="{FF2B5EF4-FFF2-40B4-BE49-F238E27FC236}">
                <a16:creationId xmlns:a16="http://schemas.microsoft.com/office/drawing/2014/main" id="{B4C509A3-27CF-62E2-EB51-CF2D9ABBB005}"/>
              </a:ext>
            </a:extLst>
          </p:cNvPr>
          <p:cNvSpPr txBox="1"/>
          <p:nvPr/>
        </p:nvSpPr>
        <p:spPr>
          <a:xfrm>
            <a:off x="8782384" y="5972801"/>
            <a:ext cx="1062454" cy="461665"/>
          </a:xfrm>
          <a:prstGeom prst="rect">
            <a:avLst/>
          </a:prstGeom>
          <a:noFill/>
        </p:spPr>
        <p:txBody>
          <a:bodyPr wrap="square" rtlCol="0">
            <a:spAutoFit/>
          </a:bodyPr>
          <a:lstStyle/>
          <a:p>
            <a:pPr algn="ctr"/>
            <a:r>
              <a:rPr lang="en-US" sz="800" dirty="0">
                <a:solidFill>
                  <a:srgbClr val="404040"/>
                </a:solidFill>
                <a:latin typeface="Gotham Medium"/>
              </a:rPr>
              <a:t>DL </a:t>
            </a:r>
            <a:br>
              <a:rPr lang="en-US" sz="800" dirty="0">
                <a:solidFill>
                  <a:srgbClr val="404040"/>
                </a:solidFill>
                <a:latin typeface="Gotham Medium"/>
              </a:rPr>
            </a:br>
            <a:r>
              <a:rPr lang="en-US" sz="800" dirty="0">
                <a:solidFill>
                  <a:srgbClr val="404040"/>
                </a:solidFill>
                <a:latin typeface="Gotham Medium"/>
              </a:rPr>
              <a:t>CONTAINERS </a:t>
            </a:r>
            <a:br>
              <a:rPr lang="en-US" sz="800" dirty="0">
                <a:solidFill>
                  <a:srgbClr val="404040"/>
                </a:solidFill>
                <a:latin typeface="Gotham Medium"/>
              </a:rPr>
            </a:br>
            <a:r>
              <a:rPr lang="en-US" sz="800" dirty="0">
                <a:solidFill>
                  <a:srgbClr val="404040"/>
                </a:solidFill>
                <a:latin typeface="Gotham Medium"/>
              </a:rPr>
              <a:t>&amp; AMIs</a:t>
            </a:r>
          </a:p>
        </p:txBody>
      </p:sp>
      <p:pic>
        <p:nvPicPr>
          <p:cNvPr id="69" name="Picture 68">
            <a:extLst>
              <a:ext uri="{FF2B5EF4-FFF2-40B4-BE49-F238E27FC236}">
                <a16:creationId xmlns:a16="http://schemas.microsoft.com/office/drawing/2014/main" id="{5AB6EE9D-713E-8763-0940-B6EA07D6FD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35495" y="5530276"/>
            <a:ext cx="457200" cy="457200"/>
          </a:xfrm>
          <a:prstGeom prst="rect">
            <a:avLst/>
          </a:prstGeom>
        </p:spPr>
      </p:pic>
      <p:sp>
        <p:nvSpPr>
          <p:cNvPr id="70" name="TextBox 69">
            <a:extLst>
              <a:ext uri="{FF2B5EF4-FFF2-40B4-BE49-F238E27FC236}">
                <a16:creationId xmlns:a16="http://schemas.microsoft.com/office/drawing/2014/main" id="{1771E8D5-EAFB-D942-3E11-C675A3EF3BA8}"/>
              </a:ext>
            </a:extLst>
          </p:cNvPr>
          <p:cNvSpPr txBox="1"/>
          <p:nvPr/>
        </p:nvSpPr>
        <p:spPr>
          <a:xfrm>
            <a:off x="7422213" y="5972801"/>
            <a:ext cx="706453" cy="215444"/>
          </a:xfrm>
          <a:prstGeom prst="rect">
            <a:avLst/>
          </a:prstGeom>
          <a:noFill/>
        </p:spPr>
        <p:txBody>
          <a:bodyPr wrap="square" rtlCol="0">
            <a:spAutoFit/>
          </a:bodyPr>
          <a:lstStyle/>
          <a:p>
            <a:pPr algn="ctr"/>
            <a:r>
              <a:rPr lang="en-US" sz="800" dirty="0">
                <a:solidFill>
                  <a:srgbClr val="404040"/>
                </a:solidFill>
                <a:latin typeface="Gotham Medium"/>
              </a:rPr>
              <a:t>ECS</a:t>
            </a:r>
          </a:p>
        </p:txBody>
      </p:sp>
      <p:pic>
        <p:nvPicPr>
          <p:cNvPr id="71" name="Picture 70">
            <a:extLst>
              <a:ext uri="{FF2B5EF4-FFF2-40B4-BE49-F238E27FC236}">
                <a16:creationId xmlns:a16="http://schemas.microsoft.com/office/drawing/2014/main" id="{F234F49B-FF57-CC60-7F43-F851AF1079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6778" y="5530276"/>
            <a:ext cx="457200" cy="457200"/>
          </a:xfrm>
          <a:prstGeom prst="rect">
            <a:avLst/>
          </a:prstGeom>
        </p:spPr>
      </p:pic>
      <p:sp>
        <p:nvSpPr>
          <p:cNvPr id="72" name="TextBox 71">
            <a:extLst>
              <a:ext uri="{FF2B5EF4-FFF2-40B4-BE49-F238E27FC236}">
                <a16:creationId xmlns:a16="http://schemas.microsoft.com/office/drawing/2014/main" id="{D3913E2A-4468-8B1E-0F93-7A778A86AA42}"/>
              </a:ext>
            </a:extLst>
          </p:cNvPr>
          <p:cNvSpPr txBox="1"/>
          <p:nvPr/>
        </p:nvSpPr>
        <p:spPr>
          <a:xfrm>
            <a:off x="8166696" y="5972801"/>
            <a:ext cx="706453" cy="215444"/>
          </a:xfrm>
          <a:prstGeom prst="rect">
            <a:avLst/>
          </a:prstGeom>
          <a:noFill/>
        </p:spPr>
        <p:txBody>
          <a:bodyPr wrap="square" rtlCol="0">
            <a:spAutoFit/>
          </a:bodyPr>
          <a:lstStyle/>
          <a:p>
            <a:pPr algn="ctr"/>
            <a:r>
              <a:rPr lang="en-US" sz="800" dirty="0">
                <a:solidFill>
                  <a:srgbClr val="404040"/>
                </a:solidFill>
                <a:latin typeface="Gotham Medium"/>
              </a:rPr>
              <a:t>EKS</a:t>
            </a:r>
          </a:p>
        </p:txBody>
      </p:sp>
      <p:pic>
        <p:nvPicPr>
          <p:cNvPr id="73" name="Picture 72">
            <a:extLst>
              <a:ext uri="{FF2B5EF4-FFF2-40B4-BE49-F238E27FC236}">
                <a16:creationId xmlns:a16="http://schemas.microsoft.com/office/drawing/2014/main" id="{1929DB04-E003-4DA3-AD90-5022B21FEA5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92929" y="5530276"/>
            <a:ext cx="457200" cy="457200"/>
          </a:xfrm>
          <a:prstGeom prst="rect">
            <a:avLst/>
          </a:prstGeom>
        </p:spPr>
      </p:pic>
      <p:pic>
        <p:nvPicPr>
          <p:cNvPr id="74" name="Picture 73">
            <a:extLst>
              <a:ext uri="{FF2B5EF4-FFF2-40B4-BE49-F238E27FC236}">
                <a16:creationId xmlns:a16="http://schemas.microsoft.com/office/drawing/2014/main" id="{8400B502-C0A3-EC79-1E9F-DE43955B10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20626" y="5530276"/>
            <a:ext cx="457200" cy="457200"/>
          </a:xfrm>
          <a:prstGeom prst="rect">
            <a:avLst/>
          </a:prstGeom>
        </p:spPr>
      </p:pic>
      <p:sp>
        <p:nvSpPr>
          <p:cNvPr id="75" name="TextBox 74">
            <a:extLst>
              <a:ext uri="{FF2B5EF4-FFF2-40B4-BE49-F238E27FC236}">
                <a16:creationId xmlns:a16="http://schemas.microsoft.com/office/drawing/2014/main" id="{2AE6ED38-E502-A4A5-25FD-1F4789B63396}"/>
              </a:ext>
            </a:extLst>
          </p:cNvPr>
          <p:cNvSpPr txBox="1"/>
          <p:nvPr/>
        </p:nvSpPr>
        <p:spPr>
          <a:xfrm>
            <a:off x="10369762" y="5972801"/>
            <a:ext cx="971167" cy="215444"/>
          </a:xfrm>
          <a:prstGeom prst="rect">
            <a:avLst/>
          </a:prstGeom>
          <a:noFill/>
        </p:spPr>
        <p:txBody>
          <a:bodyPr wrap="square" rtlCol="0">
            <a:spAutoFit/>
          </a:bodyPr>
          <a:lstStyle/>
          <a:p>
            <a:pPr algn="ctr"/>
            <a:r>
              <a:rPr lang="en-US" sz="800" dirty="0">
                <a:solidFill>
                  <a:srgbClr val="404040"/>
                </a:solidFill>
                <a:latin typeface="Gotham Medium"/>
              </a:rPr>
              <a:t>GREENGRASS</a:t>
            </a:r>
          </a:p>
        </p:txBody>
      </p:sp>
      <p:pic>
        <p:nvPicPr>
          <p:cNvPr id="76" name="Picture 75">
            <a:extLst>
              <a:ext uri="{FF2B5EF4-FFF2-40B4-BE49-F238E27FC236}">
                <a16:creationId xmlns:a16="http://schemas.microsoft.com/office/drawing/2014/main" id="{E828E46D-238F-19E2-A683-F4866B04850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49344" y="5530276"/>
            <a:ext cx="457200" cy="457200"/>
          </a:xfrm>
          <a:prstGeom prst="rect">
            <a:avLst/>
          </a:prstGeom>
        </p:spPr>
      </p:pic>
      <p:sp>
        <p:nvSpPr>
          <p:cNvPr id="77" name="TextBox 76">
            <a:extLst>
              <a:ext uri="{FF2B5EF4-FFF2-40B4-BE49-F238E27FC236}">
                <a16:creationId xmlns:a16="http://schemas.microsoft.com/office/drawing/2014/main" id="{B49EBAD5-239A-126F-F687-317B4AA74724}"/>
              </a:ext>
            </a:extLst>
          </p:cNvPr>
          <p:cNvSpPr txBox="1"/>
          <p:nvPr/>
        </p:nvSpPr>
        <p:spPr>
          <a:xfrm>
            <a:off x="9610276" y="5972801"/>
            <a:ext cx="971167" cy="338554"/>
          </a:xfrm>
          <a:prstGeom prst="rect">
            <a:avLst/>
          </a:prstGeom>
          <a:noFill/>
        </p:spPr>
        <p:txBody>
          <a:bodyPr wrap="square" rtlCol="0">
            <a:spAutoFit/>
          </a:bodyPr>
          <a:lstStyle/>
          <a:p>
            <a:pPr algn="ctr"/>
            <a:r>
              <a:rPr lang="en-US" sz="800" dirty="0">
                <a:solidFill>
                  <a:srgbClr val="404040"/>
                </a:solidFill>
                <a:latin typeface="Gotham Medium"/>
              </a:rPr>
              <a:t>ELASTIC INFERENCE</a:t>
            </a:r>
          </a:p>
        </p:txBody>
      </p:sp>
      <p:pic>
        <p:nvPicPr>
          <p:cNvPr id="78" name="Picture 77">
            <a:extLst>
              <a:ext uri="{FF2B5EF4-FFF2-40B4-BE49-F238E27FC236}">
                <a16:creationId xmlns:a16="http://schemas.microsoft.com/office/drawing/2014/main" id="{2242C35A-1511-085B-88A8-6B04AFB229D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64212" y="5530276"/>
            <a:ext cx="457200" cy="457200"/>
          </a:xfrm>
          <a:prstGeom prst="rect">
            <a:avLst/>
          </a:prstGeom>
        </p:spPr>
      </p:pic>
      <p:sp>
        <p:nvSpPr>
          <p:cNvPr id="79" name="TextBox 78">
            <a:extLst>
              <a:ext uri="{FF2B5EF4-FFF2-40B4-BE49-F238E27FC236}">
                <a16:creationId xmlns:a16="http://schemas.microsoft.com/office/drawing/2014/main" id="{35308DC1-5CD9-332C-9085-893AADF1BCC7}"/>
              </a:ext>
            </a:extLst>
          </p:cNvPr>
          <p:cNvSpPr txBox="1"/>
          <p:nvPr/>
        </p:nvSpPr>
        <p:spPr>
          <a:xfrm>
            <a:off x="6504938" y="5972801"/>
            <a:ext cx="971167" cy="215444"/>
          </a:xfrm>
          <a:prstGeom prst="rect">
            <a:avLst/>
          </a:prstGeom>
          <a:noFill/>
        </p:spPr>
        <p:txBody>
          <a:bodyPr wrap="square" rtlCol="0">
            <a:spAutoFit/>
          </a:bodyPr>
          <a:lstStyle/>
          <a:p>
            <a:pPr algn="ctr"/>
            <a:r>
              <a:rPr lang="en-US" sz="800" dirty="0">
                <a:solidFill>
                  <a:srgbClr val="404040"/>
                </a:solidFill>
                <a:latin typeface="Gotham Medium"/>
              </a:rPr>
              <a:t>INFERENTIA</a:t>
            </a:r>
          </a:p>
        </p:txBody>
      </p:sp>
      <p:sp>
        <p:nvSpPr>
          <p:cNvPr id="2" name="Rectangle 1">
            <a:extLst>
              <a:ext uri="{FF2B5EF4-FFF2-40B4-BE49-F238E27FC236}">
                <a16:creationId xmlns:a16="http://schemas.microsoft.com/office/drawing/2014/main" id="{FC4D302E-8F08-6964-5D2E-D1753E743BF8}"/>
              </a:ext>
            </a:extLst>
          </p:cNvPr>
          <p:cNvSpPr/>
          <p:nvPr/>
        </p:nvSpPr>
        <p:spPr>
          <a:xfrm>
            <a:off x="275208" y="218665"/>
            <a:ext cx="11411565" cy="2210917"/>
          </a:xfrm>
          <a:prstGeom prst="rect">
            <a:avLst/>
          </a:prstGeom>
          <a:no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2346179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63DC83-69FE-1E42-4D5C-0E6A3590C622}"/>
              </a:ext>
            </a:extLst>
          </p:cNvPr>
          <p:cNvSpPr/>
          <p:nvPr/>
        </p:nvSpPr>
        <p:spPr>
          <a:xfrm>
            <a:off x="530335" y="670689"/>
            <a:ext cx="2515789"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VISION</a:t>
            </a:r>
          </a:p>
        </p:txBody>
      </p:sp>
      <p:sp>
        <p:nvSpPr>
          <p:cNvPr id="10" name="Rectangle 9">
            <a:extLst>
              <a:ext uri="{FF2B5EF4-FFF2-40B4-BE49-F238E27FC236}">
                <a16:creationId xmlns:a16="http://schemas.microsoft.com/office/drawing/2014/main" id="{4FF4BDF7-789A-44FD-8B52-4C2010B77A73}"/>
              </a:ext>
            </a:extLst>
          </p:cNvPr>
          <p:cNvSpPr/>
          <p:nvPr/>
        </p:nvSpPr>
        <p:spPr>
          <a:xfrm>
            <a:off x="530334" y="1070739"/>
            <a:ext cx="2515789"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pic>
        <p:nvPicPr>
          <p:cNvPr id="11" name="Picture 10">
            <a:extLst>
              <a:ext uri="{FF2B5EF4-FFF2-40B4-BE49-F238E27FC236}">
                <a16:creationId xmlns:a16="http://schemas.microsoft.com/office/drawing/2014/main" id="{5217330C-56B1-C506-5710-178A75A862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504" y="1236119"/>
            <a:ext cx="457200" cy="457200"/>
          </a:xfrm>
          <a:prstGeom prst="rect">
            <a:avLst/>
          </a:prstGeom>
        </p:spPr>
      </p:pic>
      <p:pic>
        <p:nvPicPr>
          <p:cNvPr id="12" name="Picture 11">
            <a:extLst>
              <a:ext uri="{FF2B5EF4-FFF2-40B4-BE49-F238E27FC236}">
                <a16:creationId xmlns:a16="http://schemas.microsoft.com/office/drawing/2014/main" id="{ABB1CF71-BB18-D849-1F00-308D8EB9F4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613" y="1236119"/>
            <a:ext cx="457200" cy="457200"/>
          </a:xfrm>
          <a:prstGeom prst="rect">
            <a:avLst/>
          </a:prstGeom>
        </p:spPr>
      </p:pic>
      <p:sp>
        <p:nvSpPr>
          <p:cNvPr id="13" name="TextBox 12">
            <a:extLst>
              <a:ext uri="{FF2B5EF4-FFF2-40B4-BE49-F238E27FC236}">
                <a16:creationId xmlns:a16="http://schemas.microsoft.com/office/drawing/2014/main" id="{BA1B08ED-B018-498A-5832-2D2517326CD7}"/>
              </a:ext>
            </a:extLst>
          </p:cNvPr>
          <p:cNvSpPr txBox="1"/>
          <p:nvPr/>
        </p:nvSpPr>
        <p:spPr>
          <a:xfrm>
            <a:off x="514105"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IMAGE</a:t>
            </a:r>
          </a:p>
        </p:txBody>
      </p:sp>
      <p:sp>
        <p:nvSpPr>
          <p:cNvPr id="14" name="TextBox 13">
            <a:extLst>
              <a:ext uri="{FF2B5EF4-FFF2-40B4-BE49-F238E27FC236}">
                <a16:creationId xmlns:a16="http://schemas.microsoft.com/office/drawing/2014/main" id="{796A2BA4-3434-BC7F-F377-ADB5E74DC4ED}"/>
              </a:ext>
            </a:extLst>
          </p:cNvPr>
          <p:cNvSpPr txBox="1"/>
          <p:nvPr/>
        </p:nvSpPr>
        <p:spPr>
          <a:xfrm>
            <a:off x="1340996"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VIDEO</a:t>
            </a:r>
          </a:p>
        </p:txBody>
      </p:sp>
      <p:sp>
        <p:nvSpPr>
          <p:cNvPr id="15" name="TextBox 14">
            <a:extLst>
              <a:ext uri="{FF2B5EF4-FFF2-40B4-BE49-F238E27FC236}">
                <a16:creationId xmlns:a16="http://schemas.microsoft.com/office/drawing/2014/main" id="{AC940B87-920B-CA6E-0687-93732F55EE11}"/>
              </a:ext>
            </a:extLst>
          </p:cNvPr>
          <p:cNvSpPr txBox="1"/>
          <p:nvPr/>
        </p:nvSpPr>
        <p:spPr>
          <a:xfrm>
            <a:off x="2138588" y="1701786"/>
            <a:ext cx="978216" cy="215444"/>
          </a:xfrm>
          <a:prstGeom prst="rect">
            <a:avLst/>
          </a:prstGeom>
          <a:noFill/>
        </p:spPr>
        <p:txBody>
          <a:bodyPr wrap="square" rtlCol="0">
            <a:spAutoFit/>
          </a:bodyPr>
          <a:lstStyle/>
          <a:p>
            <a:pPr algn="ctr"/>
            <a:r>
              <a:rPr lang="en-US" sz="800" dirty="0">
                <a:solidFill>
                  <a:srgbClr val="404040"/>
                </a:solidFill>
                <a:latin typeface="Gotham Medium"/>
              </a:rPr>
              <a:t>TEXTRACT</a:t>
            </a:r>
          </a:p>
        </p:txBody>
      </p:sp>
      <p:sp>
        <p:nvSpPr>
          <p:cNvPr id="16" name="Rectangle 15">
            <a:extLst>
              <a:ext uri="{FF2B5EF4-FFF2-40B4-BE49-F238E27FC236}">
                <a16:creationId xmlns:a16="http://schemas.microsoft.com/office/drawing/2014/main" id="{5BBBE901-31C1-959B-D4F1-8B9A7C95C1D4}"/>
              </a:ext>
            </a:extLst>
          </p:cNvPr>
          <p:cNvSpPr/>
          <p:nvPr/>
        </p:nvSpPr>
        <p:spPr>
          <a:xfrm>
            <a:off x="3146255" y="672872"/>
            <a:ext cx="1589961"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SPEECH</a:t>
            </a:r>
          </a:p>
        </p:txBody>
      </p:sp>
      <p:sp>
        <p:nvSpPr>
          <p:cNvPr id="17" name="Rectangle 16">
            <a:extLst>
              <a:ext uri="{FF2B5EF4-FFF2-40B4-BE49-F238E27FC236}">
                <a16:creationId xmlns:a16="http://schemas.microsoft.com/office/drawing/2014/main" id="{D66409D9-102D-FD37-D1B4-E97324052F30}"/>
              </a:ext>
            </a:extLst>
          </p:cNvPr>
          <p:cNvSpPr/>
          <p:nvPr/>
        </p:nvSpPr>
        <p:spPr>
          <a:xfrm>
            <a:off x="3146255" y="1072922"/>
            <a:ext cx="1589962"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18" name="TextBox 17">
            <a:extLst>
              <a:ext uri="{FF2B5EF4-FFF2-40B4-BE49-F238E27FC236}">
                <a16:creationId xmlns:a16="http://schemas.microsoft.com/office/drawing/2014/main" id="{65ECF1DE-2BDB-7BEA-83FC-491E047EA102}"/>
              </a:ext>
            </a:extLst>
          </p:cNvPr>
          <p:cNvSpPr txBox="1"/>
          <p:nvPr/>
        </p:nvSpPr>
        <p:spPr>
          <a:xfrm>
            <a:off x="3066077" y="1701786"/>
            <a:ext cx="978216" cy="215444"/>
          </a:xfrm>
          <a:prstGeom prst="rect">
            <a:avLst/>
          </a:prstGeom>
          <a:noFill/>
        </p:spPr>
        <p:txBody>
          <a:bodyPr wrap="square" rtlCol="0">
            <a:spAutoFit/>
          </a:bodyPr>
          <a:lstStyle/>
          <a:p>
            <a:pPr algn="ctr"/>
            <a:r>
              <a:rPr lang="en-US" sz="800" dirty="0">
                <a:solidFill>
                  <a:srgbClr val="404040"/>
                </a:solidFill>
                <a:latin typeface="Gotham Medium"/>
              </a:rPr>
              <a:t>POLLY</a:t>
            </a:r>
          </a:p>
        </p:txBody>
      </p:sp>
      <p:sp>
        <p:nvSpPr>
          <p:cNvPr id="19" name="TextBox 18">
            <a:extLst>
              <a:ext uri="{FF2B5EF4-FFF2-40B4-BE49-F238E27FC236}">
                <a16:creationId xmlns:a16="http://schemas.microsoft.com/office/drawing/2014/main" id="{920663C3-C1A9-9CA8-100C-64C6420F335E}"/>
              </a:ext>
            </a:extLst>
          </p:cNvPr>
          <p:cNvSpPr txBox="1"/>
          <p:nvPr/>
        </p:nvSpPr>
        <p:spPr>
          <a:xfrm>
            <a:off x="3784944"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TRANSCRIBE</a:t>
            </a:r>
          </a:p>
        </p:txBody>
      </p:sp>
      <p:pic>
        <p:nvPicPr>
          <p:cNvPr id="20" name="Picture 19">
            <a:extLst>
              <a:ext uri="{FF2B5EF4-FFF2-40B4-BE49-F238E27FC236}">
                <a16:creationId xmlns:a16="http://schemas.microsoft.com/office/drawing/2014/main" id="{701E4496-C527-2B54-BF6B-9D3AD76952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6818" y="1236119"/>
            <a:ext cx="457200" cy="457200"/>
          </a:xfrm>
          <a:prstGeom prst="rect">
            <a:avLst/>
          </a:prstGeom>
        </p:spPr>
      </p:pic>
      <p:pic>
        <p:nvPicPr>
          <p:cNvPr id="21" name="Picture 20">
            <a:extLst>
              <a:ext uri="{FF2B5EF4-FFF2-40B4-BE49-F238E27FC236}">
                <a16:creationId xmlns:a16="http://schemas.microsoft.com/office/drawing/2014/main" id="{198549F0-11EE-AF63-1C33-69F85ADD5D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5452" y="1236119"/>
            <a:ext cx="457200" cy="457200"/>
          </a:xfrm>
          <a:prstGeom prst="rect">
            <a:avLst/>
          </a:prstGeom>
        </p:spPr>
      </p:pic>
      <p:sp>
        <p:nvSpPr>
          <p:cNvPr id="22" name="Rectangle 21">
            <a:extLst>
              <a:ext uri="{FF2B5EF4-FFF2-40B4-BE49-F238E27FC236}">
                <a16:creationId xmlns:a16="http://schemas.microsoft.com/office/drawing/2014/main" id="{60AFD6A2-D074-050C-4996-CC2C8CC50888}"/>
              </a:ext>
            </a:extLst>
          </p:cNvPr>
          <p:cNvSpPr/>
          <p:nvPr/>
        </p:nvSpPr>
        <p:spPr>
          <a:xfrm>
            <a:off x="4850318" y="667577"/>
            <a:ext cx="1782082"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LANGUAGE</a:t>
            </a:r>
          </a:p>
        </p:txBody>
      </p:sp>
      <p:sp>
        <p:nvSpPr>
          <p:cNvPr id="23" name="Rectangle 22">
            <a:extLst>
              <a:ext uri="{FF2B5EF4-FFF2-40B4-BE49-F238E27FC236}">
                <a16:creationId xmlns:a16="http://schemas.microsoft.com/office/drawing/2014/main" id="{FBF5B576-28DD-B60F-3C2C-4982735ACE27}"/>
              </a:ext>
            </a:extLst>
          </p:cNvPr>
          <p:cNvSpPr/>
          <p:nvPr/>
        </p:nvSpPr>
        <p:spPr>
          <a:xfrm>
            <a:off x="4850316" y="1067627"/>
            <a:ext cx="178208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24" name="TextBox 23">
            <a:extLst>
              <a:ext uri="{FF2B5EF4-FFF2-40B4-BE49-F238E27FC236}">
                <a16:creationId xmlns:a16="http://schemas.microsoft.com/office/drawing/2014/main" id="{5563CF5F-A764-755A-6385-AB3EF63651E5}"/>
              </a:ext>
            </a:extLst>
          </p:cNvPr>
          <p:cNvSpPr txBox="1"/>
          <p:nvPr/>
        </p:nvSpPr>
        <p:spPr>
          <a:xfrm>
            <a:off x="4791098"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TRANSLATE</a:t>
            </a:r>
          </a:p>
        </p:txBody>
      </p:sp>
      <p:sp>
        <p:nvSpPr>
          <p:cNvPr id="25" name="TextBox 24">
            <a:extLst>
              <a:ext uri="{FF2B5EF4-FFF2-40B4-BE49-F238E27FC236}">
                <a16:creationId xmlns:a16="http://schemas.microsoft.com/office/drawing/2014/main" id="{597EC8CB-F215-BBEF-19F1-910F0A5733AC}"/>
              </a:ext>
            </a:extLst>
          </p:cNvPr>
          <p:cNvSpPr txBox="1"/>
          <p:nvPr/>
        </p:nvSpPr>
        <p:spPr>
          <a:xfrm>
            <a:off x="5562450" y="1701786"/>
            <a:ext cx="1107761" cy="461665"/>
          </a:xfrm>
          <a:prstGeom prst="rect">
            <a:avLst/>
          </a:prstGeom>
          <a:noFill/>
        </p:spPr>
        <p:txBody>
          <a:bodyPr wrap="square" rtlCol="0">
            <a:spAutoFit/>
          </a:bodyPr>
          <a:lstStyle/>
          <a:p>
            <a:pPr algn="ctr"/>
            <a:r>
              <a:rPr lang="en-US" sz="800" dirty="0">
                <a:solidFill>
                  <a:srgbClr val="404040"/>
                </a:solidFill>
                <a:latin typeface="Gotham Medium"/>
              </a:rPr>
              <a:t>COMPREHEND </a:t>
            </a:r>
            <a:br>
              <a:rPr lang="en-US" sz="800" dirty="0">
                <a:solidFill>
                  <a:srgbClr val="404040"/>
                </a:solidFill>
                <a:latin typeface="Gotham Medium"/>
              </a:rPr>
            </a:br>
            <a:r>
              <a:rPr lang="en-US" sz="800" dirty="0">
                <a:solidFill>
                  <a:srgbClr val="404040"/>
                </a:solidFill>
                <a:latin typeface="Gotham Medium"/>
              </a:rPr>
              <a:t>&amp; COMPREHEND MEDICAL</a:t>
            </a:r>
          </a:p>
        </p:txBody>
      </p:sp>
      <p:pic>
        <p:nvPicPr>
          <p:cNvPr id="26" name="Picture 25">
            <a:extLst>
              <a:ext uri="{FF2B5EF4-FFF2-40B4-BE49-F238E27FC236}">
                <a16:creationId xmlns:a16="http://schemas.microsoft.com/office/drawing/2014/main" id="{F6E794E4-3259-1034-3545-1C04141062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8247" y="1236119"/>
            <a:ext cx="457200" cy="457200"/>
          </a:xfrm>
          <a:prstGeom prst="rect">
            <a:avLst/>
          </a:prstGeom>
        </p:spPr>
      </p:pic>
      <p:pic>
        <p:nvPicPr>
          <p:cNvPr id="27" name="Picture 26">
            <a:extLst>
              <a:ext uri="{FF2B5EF4-FFF2-40B4-BE49-F238E27FC236}">
                <a16:creationId xmlns:a16="http://schemas.microsoft.com/office/drawing/2014/main" id="{82185300-978B-A513-CF6C-02ACCE2F10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5793" y="1236119"/>
            <a:ext cx="457200" cy="457200"/>
          </a:xfrm>
          <a:prstGeom prst="rect">
            <a:avLst/>
          </a:prstGeom>
        </p:spPr>
      </p:pic>
      <p:pic>
        <p:nvPicPr>
          <p:cNvPr id="28" name="Picture 27">
            <a:extLst>
              <a:ext uri="{FF2B5EF4-FFF2-40B4-BE49-F238E27FC236}">
                <a16:creationId xmlns:a16="http://schemas.microsoft.com/office/drawing/2014/main" id="{B290F24D-B56B-37E2-2D80-92C871C4183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4226" y="1236119"/>
            <a:ext cx="457200" cy="457200"/>
          </a:xfrm>
          <a:prstGeom prst="rect">
            <a:avLst/>
          </a:prstGeom>
        </p:spPr>
      </p:pic>
      <p:sp>
        <p:nvSpPr>
          <p:cNvPr id="29" name="Rectangle 28">
            <a:extLst>
              <a:ext uri="{FF2B5EF4-FFF2-40B4-BE49-F238E27FC236}">
                <a16:creationId xmlns:a16="http://schemas.microsoft.com/office/drawing/2014/main" id="{C5C54F4D-997F-E9CB-910E-92971E8C972F}"/>
              </a:ext>
            </a:extLst>
          </p:cNvPr>
          <p:cNvSpPr/>
          <p:nvPr/>
        </p:nvSpPr>
        <p:spPr>
          <a:xfrm>
            <a:off x="6737545" y="667360"/>
            <a:ext cx="1107761"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CHATBOTS</a:t>
            </a:r>
          </a:p>
        </p:txBody>
      </p:sp>
      <p:sp>
        <p:nvSpPr>
          <p:cNvPr id="30" name="Rectangle 29">
            <a:extLst>
              <a:ext uri="{FF2B5EF4-FFF2-40B4-BE49-F238E27FC236}">
                <a16:creationId xmlns:a16="http://schemas.microsoft.com/office/drawing/2014/main" id="{5FF228C1-06C9-3945-A146-A98DB0974807}"/>
              </a:ext>
            </a:extLst>
          </p:cNvPr>
          <p:cNvSpPr/>
          <p:nvPr/>
        </p:nvSpPr>
        <p:spPr>
          <a:xfrm>
            <a:off x="6737544" y="1067410"/>
            <a:ext cx="1107761"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1" name="TextBox 30">
            <a:extLst>
              <a:ext uri="{FF2B5EF4-FFF2-40B4-BE49-F238E27FC236}">
                <a16:creationId xmlns:a16="http://schemas.microsoft.com/office/drawing/2014/main" id="{939E9E60-92C5-0B35-5893-C7EFF6E2813C}"/>
              </a:ext>
            </a:extLst>
          </p:cNvPr>
          <p:cNvSpPr txBox="1"/>
          <p:nvPr/>
        </p:nvSpPr>
        <p:spPr>
          <a:xfrm>
            <a:off x="6798781" y="1701786"/>
            <a:ext cx="978216" cy="215444"/>
          </a:xfrm>
          <a:prstGeom prst="rect">
            <a:avLst/>
          </a:prstGeom>
          <a:noFill/>
        </p:spPr>
        <p:txBody>
          <a:bodyPr wrap="square" rtlCol="0">
            <a:spAutoFit/>
          </a:bodyPr>
          <a:lstStyle/>
          <a:p>
            <a:pPr algn="ctr"/>
            <a:r>
              <a:rPr lang="en-US" sz="800" dirty="0">
                <a:solidFill>
                  <a:srgbClr val="404040"/>
                </a:solidFill>
                <a:latin typeface="Gotham Medium"/>
              </a:rPr>
              <a:t>LEX</a:t>
            </a:r>
          </a:p>
        </p:txBody>
      </p:sp>
      <p:pic>
        <p:nvPicPr>
          <p:cNvPr id="32" name="Picture 31">
            <a:extLst>
              <a:ext uri="{FF2B5EF4-FFF2-40B4-BE49-F238E27FC236}">
                <a16:creationId xmlns:a16="http://schemas.microsoft.com/office/drawing/2014/main" id="{6D91764D-FE73-31A5-53D7-84C81216D1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63988" y="1236119"/>
            <a:ext cx="457200" cy="457200"/>
          </a:xfrm>
          <a:prstGeom prst="rect">
            <a:avLst/>
          </a:prstGeom>
        </p:spPr>
      </p:pic>
      <p:sp>
        <p:nvSpPr>
          <p:cNvPr id="33" name="Rectangle 32">
            <a:extLst>
              <a:ext uri="{FF2B5EF4-FFF2-40B4-BE49-F238E27FC236}">
                <a16:creationId xmlns:a16="http://schemas.microsoft.com/office/drawing/2014/main" id="{F7C34443-FADB-0F1B-3889-A1564BB21606}"/>
              </a:ext>
            </a:extLst>
          </p:cNvPr>
          <p:cNvSpPr/>
          <p:nvPr/>
        </p:nvSpPr>
        <p:spPr>
          <a:xfrm>
            <a:off x="9440867" y="667360"/>
            <a:ext cx="1962703"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RECOMMENDATIONS</a:t>
            </a:r>
          </a:p>
        </p:txBody>
      </p:sp>
      <p:sp>
        <p:nvSpPr>
          <p:cNvPr id="34" name="Rectangle 33">
            <a:extLst>
              <a:ext uri="{FF2B5EF4-FFF2-40B4-BE49-F238E27FC236}">
                <a16:creationId xmlns:a16="http://schemas.microsoft.com/office/drawing/2014/main" id="{E06CCE7C-B6A2-608A-E59D-E8B0125462B2}"/>
              </a:ext>
            </a:extLst>
          </p:cNvPr>
          <p:cNvSpPr/>
          <p:nvPr/>
        </p:nvSpPr>
        <p:spPr>
          <a:xfrm>
            <a:off x="9440867" y="1067410"/>
            <a:ext cx="196270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5" name="TextBox 34">
            <a:extLst>
              <a:ext uri="{FF2B5EF4-FFF2-40B4-BE49-F238E27FC236}">
                <a16:creationId xmlns:a16="http://schemas.microsoft.com/office/drawing/2014/main" id="{446C05D0-5E05-AE25-330B-EAF638C6409B}"/>
              </a:ext>
            </a:extLst>
          </p:cNvPr>
          <p:cNvSpPr txBox="1"/>
          <p:nvPr/>
        </p:nvSpPr>
        <p:spPr>
          <a:xfrm>
            <a:off x="9893519" y="1701786"/>
            <a:ext cx="978216" cy="215444"/>
          </a:xfrm>
          <a:prstGeom prst="rect">
            <a:avLst/>
          </a:prstGeom>
          <a:noFill/>
        </p:spPr>
        <p:txBody>
          <a:bodyPr wrap="square" rtlCol="0">
            <a:spAutoFit/>
          </a:bodyPr>
          <a:lstStyle/>
          <a:p>
            <a:pPr algn="ctr"/>
            <a:r>
              <a:rPr lang="en-US" sz="800" dirty="0">
                <a:solidFill>
                  <a:srgbClr val="404040"/>
                </a:solidFill>
                <a:latin typeface="Gotham Medium"/>
              </a:rPr>
              <a:t>PERSONALIZE</a:t>
            </a:r>
          </a:p>
        </p:txBody>
      </p:sp>
      <p:pic>
        <p:nvPicPr>
          <p:cNvPr id="36" name="Picture 35">
            <a:extLst>
              <a:ext uri="{FF2B5EF4-FFF2-40B4-BE49-F238E27FC236}">
                <a16:creationId xmlns:a16="http://schemas.microsoft.com/office/drawing/2014/main" id="{00D5692C-8C70-0864-0870-928F933013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54027" y="1236119"/>
            <a:ext cx="457200" cy="457200"/>
          </a:xfrm>
          <a:prstGeom prst="rect">
            <a:avLst/>
          </a:prstGeom>
        </p:spPr>
      </p:pic>
      <p:sp>
        <p:nvSpPr>
          <p:cNvPr id="37" name="TextBox 36">
            <a:extLst>
              <a:ext uri="{FF2B5EF4-FFF2-40B4-BE49-F238E27FC236}">
                <a16:creationId xmlns:a16="http://schemas.microsoft.com/office/drawing/2014/main" id="{828D7522-E1CC-1CE4-AC3C-28F99EFE513D}"/>
              </a:ext>
            </a:extLst>
          </p:cNvPr>
          <p:cNvSpPr txBox="1"/>
          <p:nvPr/>
        </p:nvSpPr>
        <p:spPr>
          <a:xfrm>
            <a:off x="444467" y="245470"/>
            <a:ext cx="2295050" cy="461665"/>
          </a:xfrm>
          <a:prstGeom prst="rect">
            <a:avLst/>
          </a:prstGeom>
          <a:noFill/>
        </p:spPr>
        <p:txBody>
          <a:bodyPr wrap="square" rtlCol="0">
            <a:spAutoFit/>
          </a:bodyPr>
          <a:lstStyle/>
          <a:p>
            <a:r>
              <a:rPr lang="en-US" sz="2400" dirty="0">
                <a:solidFill>
                  <a:srgbClr val="1C7B68"/>
                </a:solidFill>
                <a:latin typeface="Gotham Bold" pitchFamily="50" charset="0"/>
              </a:rPr>
              <a:t>AI SERVICES</a:t>
            </a:r>
          </a:p>
        </p:txBody>
      </p:sp>
      <p:sp>
        <p:nvSpPr>
          <p:cNvPr id="38" name="Rectangle 37">
            <a:extLst>
              <a:ext uri="{FF2B5EF4-FFF2-40B4-BE49-F238E27FC236}">
                <a16:creationId xmlns:a16="http://schemas.microsoft.com/office/drawing/2014/main" id="{15200FAC-0B7F-D6DF-FDA6-97C0E6D6277C}"/>
              </a:ext>
            </a:extLst>
          </p:cNvPr>
          <p:cNvSpPr/>
          <p:nvPr/>
        </p:nvSpPr>
        <p:spPr>
          <a:xfrm>
            <a:off x="7959960" y="667360"/>
            <a:ext cx="1387638"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100" normalizeH="0" noProof="0" dirty="0">
                <a:ln>
                  <a:noFill/>
                </a:ln>
                <a:solidFill>
                  <a:srgbClr val="FFFFFF"/>
                </a:solidFill>
                <a:effectLst/>
                <a:uLnTx/>
                <a:uFillTx/>
                <a:latin typeface="Gotham Medium"/>
                <a:ea typeface="+mn-ea"/>
                <a:cs typeface="+mn-cs"/>
              </a:rPr>
              <a:t>FORECASTING</a:t>
            </a:r>
          </a:p>
        </p:txBody>
      </p:sp>
      <p:sp>
        <p:nvSpPr>
          <p:cNvPr id="39" name="Rectangle 38">
            <a:extLst>
              <a:ext uri="{FF2B5EF4-FFF2-40B4-BE49-F238E27FC236}">
                <a16:creationId xmlns:a16="http://schemas.microsoft.com/office/drawing/2014/main" id="{75CE2EB9-41BB-CC87-4028-0AD4E0355D70}"/>
              </a:ext>
            </a:extLst>
          </p:cNvPr>
          <p:cNvSpPr/>
          <p:nvPr/>
        </p:nvSpPr>
        <p:spPr>
          <a:xfrm>
            <a:off x="7959959" y="1067410"/>
            <a:ext cx="1387638"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0" name="TextBox 39">
            <a:extLst>
              <a:ext uri="{FF2B5EF4-FFF2-40B4-BE49-F238E27FC236}">
                <a16:creationId xmlns:a16="http://schemas.microsoft.com/office/drawing/2014/main" id="{590F0A1A-A4B2-6CF3-0A67-B18A3764DD6B}"/>
              </a:ext>
            </a:extLst>
          </p:cNvPr>
          <p:cNvSpPr txBox="1"/>
          <p:nvPr/>
        </p:nvSpPr>
        <p:spPr>
          <a:xfrm>
            <a:off x="8184471" y="1701786"/>
            <a:ext cx="978216" cy="215444"/>
          </a:xfrm>
          <a:prstGeom prst="rect">
            <a:avLst/>
          </a:prstGeom>
          <a:noFill/>
        </p:spPr>
        <p:txBody>
          <a:bodyPr wrap="square" rtlCol="0">
            <a:spAutoFit/>
          </a:bodyPr>
          <a:lstStyle/>
          <a:p>
            <a:pPr algn="ctr"/>
            <a:r>
              <a:rPr lang="en-US" sz="800" dirty="0">
                <a:solidFill>
                  <a:srgbClr val="404040"/>
                </a:solidFill>
                <a:latin typeface="Gotham Medium"/>
              </a:rPr>
              <a:t>FORECAST</a:t>
            </a:r>
          </a:p>
        </p:txBody>
      </p:sp>
      <p:pic>
        <p:nvPicPr>
          <p:cNvPr id="41" name="Picture 40">
            <a:extLst>
              <a:ext uri="{FF2B5EF4-FFF2-40B4-BE49-F238E27FC236}">
                <a16:creationId xmlns:a16="http://schemas.microsoft.com/office/drawing/2014/main" id="{C180290D-0DA6-01B7-79B1-B32AA5D798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25178" y="1236119"/>
            <a:ext cx="457200" cy="457200"/>
          </a:xfrm>
          <a:prstGeom prst="rect">
            <a:avLst/>
          </a:prstGeom>
        </p:spPr>
      </p:pic>
      <p:sp>
        <p:nvSpPr>
          <p:cNvPr id="42" name="Rectangle 41">
            <a:extLst>
              <a:ext uri="{FF2B5EF4-FFF2-40B4-BE49-F238E27FC236}">
                <a16:creationId xmlns:a16="http://schemas.microsoft.com/office/drawing/2014/main" id="{FE7C799E-ECBA-AD62-DCA5-B5EBB2FDCCDC}"/>
              </a:ext>
            </a:extLst>
          </p:cNvPr>
          <p:cNvSpPr/>
          <p:nvPr/>
        </p:nvSpPr>
        <p:spPr>
          <a:xfrm>
            <a:off x="530335" y="2859538"/>
            <a:ext cx="10873236" cy="1480037"/>
          </a:xfrm>
          <a:prstGeom prst="rect">
            <a:avLst/>
          </a:prstGeom>
          <a:noFill/>
          <a:ln w="12700" cap="flat" cmpd="sng" algn="ctr">
            <a:solidFill>
              <a:srgbClr val="56C0A7"/>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3" name="TextBox 42">
            <a:extLst>
              <a:ext uri="{FF2B5EF4-FFF2-40B4-BE49-F238E27FC236}">
                <a16:creationId xmlns:a16="http://schemas.microsoft.com/office/drawing/2014/main" id="{D4BB7AFF-E08F-D99D-F205-E5916B8CFB70}"/>
              </a:ext>
            </a:extLst>
          </p:cNvPr>
          <p:cNvSpPr txBox="1"/>
          <p:nvPr/>
        </p:nvSpPr>
        <p:spPr>
          <a:xfrm>
            <a:off x="417833" y="2429584"/>
            <a:ext cx="2424716" cy="461665"/>
          </a:xfrm>
          <a:prstGeom prst="rect">
            <a:avLst/>
          </a:prstGeom>
          <a:noFill/>
        </p:spPr>
        <p:txBody>
          <a:bodyPr wrap="square" rtlCol="0">
            <a:spAutoFit/>
          </a:bodyPr>
          <a:lstStyle/>
          <a:p>
            <a:r>
              <a:rPr lang="en-US" sz="2400" dirty="0">
                <a:solidFill>
                  <a:srgbClr val="56C0A7"/>
                </a:solidFill>
                <a:latin typeface="Gotham Bold" pitchFamily="50" charset="0"/>
              </a:rPr>
              <a:t>ML SERVICES</a:t>
            </a:r>
          </a:p>
        </p:txBody>
      </p:sp>
      <p:pic>
        <p:nvPicPr>
          <p:cNvPr id="44" name="Picture 43">
            <a:extLst>
              <a:ext uri="{FF2B5EF4-FFF2-40B4-BE49-F238E27FC236}">
                <a16:creationId xmlns:a16="http://schemas.microsoft.com/office/drawing/2014/main" id="{BE9DE23C-8724-6DF3-ADE9-9B7C5CD075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079" y="3067126"/>
            <a:ext cx="788075" cy="788075"/>
          </a:xfrm>
          <a:prstGeom prst="rect">
            <a:avLst/>
          </a:prstGeom>
        </p:spPr>
      </p:pic>
      <p:sp>
        <p:nvSpPr>
          <p:cNvPr id="45" name="TextBox 44">
            <a:extLst>
              <a:ext uri="{FF2B5EF4-FFF2-40B4-BE49-F238E27FC236}">
                <a16:creationId xmlns:a16="http://schemas.microsoft.com/office/drawing/2014/main" id="{40DA82F9-555C-D305-A7F9-342622B6C8DB}"/>
              </a:ext>
            </a:extLst>
          </p:cNvPr>
          <p:cNvSpPr txBox="1"/>
          <p:nvPr/>
        </p:nvSpPr>
        <p:spPr>
          <a:xfrm>
            <a:off x="691009" y="3851778"/>
            <a:ext cx="978216" cy="338554"/>
          </a:xfrm>
          <a:prstGeom prst="rect">
            <a:avLst/>
          </a:prstGeom>
          <a:noFill/>
        </p:spPr>
        <p:txBody>
          <a:bodyPr wrap="square" rtlCol="0">
            <a:spAutoFit/>
          </a:bodyPr>
          <a:lstStyle/>
          <a:p>
            <a:pPr algn="ctr"/>
            <a:r>
              <a:rPr lang="en-US" sz="800" dirty="0">
                <a:solidFill>
                  <a:srgbClr val="404040"/>
                </a:solidFill>
                <a:latin typeface="Gotham Medium"/>
              </a:rPr>
              <a:t>AMAZON SAGEMAKER</a:t>
            </a:r>
          </a:p>
        </p:txBody>
      </p:sp>
      <p:sp>
        <p:nvSpPr>
          <p:cNvPr id="46" name="Rectangle 45">
            <a:extLst>
              <a:ext uri="{FF2B5EF4-FFF2-40B4-BE49-F238E27FC236}">
                <a16:creationId xmlns:a16="http://schemas.microsoft.com/office/drawing/2014/main" id="{06094876-7BB8-5C71-04E7-3FBC3FDEBC8B}"/>
              </a:ext>
            </a:extLst>
          </p:cNvPr>
          <p:cNvSpPr/>
          <p:nvPr/>
        </p:nvSpPr>
        <p:spPr>
          <a:xfrm>
            <a:off x="1877453" y="3285584"/>
            <a:ext cx="778000"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GROUND TRUTH</a:t>
            </a:r>
          </a:p>
        </p:txBody>
      </p:sp>
      <p:sp>
        <p:nvSpPr>
          <p:cNvPr id="47" name="Rectangle 46">
            <a:extLst>
              <a:ext uri="{FF2B5EF4-FFF2-40B4-BE49-F238E27FC236}">
                <a16:creationId xmlns:a16="http://schemas.microsoft.com/office/drawing/2014/main" id="{A1BE5EA7-7914-CEA7-DE57-3990339A5C20}"/>
              </a:ext>
            </a:extLst>
          </p:cNvPr>
          <p:cNvSpPr/>
          <p:nvPr/>
        </p:nvSpPr>
        <p:spPr>
          <a:xfrm>
            <a:off x="2739516" y="3285586"/>
            <a:ext cx="9878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NOTEBOOKS</a:t>
            </a:r>
          </a:p>
        </p:txBody>
      </p:sp>
      <p:sp>
        <p:nvSpPr>
          <p:cNvPr id="48" name="Rectangle 47">
            <a:extLst>
              <a:ext uri="{FF2B5EF4-FFF2-40B4-BE49-F238E27FC236}">
                <a16:creationId xmlns:a16="http://schemas.microsoft.com/office/drawing/2014/main" id="{B35F1840-D5FC-7401-3268-738576C9AC29}"/>
              </a:ext>
            </a:extLst>
          </p:cNvPr>
          <p:cNvSpPr/>
          <p:nvPr/>
        </p:nvSpPr>
        <p:spPr>
          <a:xfrm>
            <a:off x="3811418" y="3285586"/>
            <a:ext cx="11739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ALGORITHMS + MARKETPLACE</a:t>
            </a:r>
          </a:p>
        </p:txBody>
      </p:sp>
      <p:sp>
        <p:nvSpPr>
          <p:cNvPr id="49" name="Rectangle 48">
            <a:extLst>
              <a:ext uri="{FF2B5EF4-FFF2-40B4-BE49-F238E27FC236}">
                <a16:creationId xmlns:a16="http://schemas.microsoft.com/office/drawing/2014/main" id="{38516FAC-2068-DDB1-16A0-1BAE8021AA48}"/>
              </a:ext>
            </a:extLst>
          </p:cNvPr>
          <p:cNvSpPr/>
          <p:nvPr/>
        </p:nvSpPr>
        <p:spPr>
          <a:xfrm>
            <a:off x="5074308" y="3285585"/>
            <a:ext cx="132305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REINFORCEMENT LEARNING</a:t>
            </a:r>
          </a:p>
        </p:txBody>
      </p:sp>
      <p:sp>
        <p:nvSpPr>
          <p:cNvPr id="50" name="Rectangle 49">
            <a:extLst>
              <a:ext uri="{FF2B5EF4-FFF2-40B4-BE49-F238E27FC236}">
                <a16:creationId xmlns:a16="http://schemas.microsoft.com/office/drawing/2014/main" id="{769E24A5-8FBC-EE91-E609-EE217F5CA943}"/>
              </a:ext>
            </a:extLst>
          </p:cNvPr>
          <p:cNvSpPr/>
          <p:nvPr/>
        </p:nvSpPr>
        <p:spPr>
          <a:xfrm>
            <a:off x="6486310" y="3285584"/>
            <a:ext cx="90657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TRAINING</a:t>
            </a:r>
          </a:p>
        </p:txBody>
      </p:sp>
      <p:sp>
        <p:nvSpPr>
          <p:cNvPr id="51" name="Rectangle 50">
            <a:extLst>
              <a:ext uri="{FF2B5EF4-FFF2-40B4-BE49-F238E27FC236}">
                <a16:creationId xmlns:a16="http://schemas.microsoft.com/office/drawing/2014/main" id="{46CCBF98-B7AA-4298-0D75-04BCC722F583}"/>
              </a:ext>
            </a:extLst>
          </p:cNvPr>
          <p:cNvSpPr/>
          <p:nvPr/>
        </p:nvSpPr>
        <p:spPr>
          <a:xfrm>
            <a:off x="7481832"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OPTIMIZATION</a:t>
            </a:r>
          </a:p>
        </p:txBody>
      </p:sp>
      <p:sp>
        <p:nvSpPr>
          <p:cNvPr id="52" name="Rectangle 51">
            <a:extLst>
              <a:ext uri="{FF2B5EF4-FFF2-40B4-BE49-F238E27FC236}">
                <a16:creationId xmlns:a16="http://schemas.microsoft.com/office/drawing/2014/main" id="{6C30DFF3-840A-BB2A-E60C-940964832001}"/>
              </a:ext>
            </a:extLst>
          </p:cNvPr>
          <p:cNvSpPr/>
          <p:nvPr/>
        </p:nvSpPr>
        <p:spPr>
          <a:xfrm>
            <a:off x="8732151"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DEPLOYMENT</a:t>
            </a:r>
          </a:p>
        </p:txBody>
      </p:sp>
      <p:sp>
        <p:nvSpPr>
          <p:cNvPr id="53" name="Rectangle 52">
            <a:extLst>
              <a:ext uri="{FF2B5EF4-FFF2-40B4-BE49-F238E27FC236}">
                <a16:creationId xmlns:a16="http://schemas.microsoft.com/office/drawing/2014/main" id="{E6F36102-EC39-C9E8-94C3-82F7E8A165F5}"/>
              </a:ext>
            </a:extLst>
          </p:cNvPr>
          <p:cNvSpPr/>
          <p:nvPr/>
        </p:nvSpPr>
        <p:spPr>
          <a:xfrm>
            <a:off x="9982470"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HOSTING</a:t>
            </a:r>
          </a:p>
        </p:txBody>
      </p:sp>
      <p:sp>
        <p:nvSpPr>
          <p:cNvPr id="54" name="Rectangle 53">
            <a:extLst>
              <a:ext uri="{FF2B5EF4-FFF2-40B4-BE49-F238E27FC236}">
                <a16:creationId xmlns:a16="http://schemas.microsoft.com/office/drawing/2014/main" id="{4DE23770-E3B5-173F-DF13-86991BF8F813}"/>
              </a:ext>
            </a:extLst>
          </p:cNvPr>
          <p:cNvSpPr/>
          <p:nvPr/>
        </p:nvSpPr>
        <p:spPr>
          <a:xfrm>
            <a:off x="564626" y="5029391"/>
            <a:ext cx="2997377"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FRAMEWORKS</a:t>
            </a:r>
          </a:p>
        </p:txBody>
      </p:sp>
      <p:sp>
        <p:nvSpPr>
          <p:cNvPr id="55" name="Rectangle 54">
            <a:extLst>
              <a:ext uri="{FF2B5EF4-FFF2-40B4-BE49-F238E27FC236}">
                <a16:creationId xmlns:a16="http://schemas.microsoft.com/office/drawing/2014/main" id="{A83738A0-1A7B-7449-611D-98B3CB9D6F86}"/>
              </a:ext>
            </a:extLst>
          </p:cNvPr>
          <p:cNvSpPr/>
          <p:nvPr/>
        </p:nvSpPr>
        <p:spPr>
          <a:xfrm>
            <a:off x="564625" y="5429440"/>
            <a:ext cx="2997377"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56" name="TextBox 55">
            <a:extLst>
              <a:ext uri="{FF2B5EF4-FFF2-40B4-BE49-F238E27FC236}">
                <a16:creationId xmlns:a16="http://schemas.microsoft.com/office/drawing/2014/main" id="{D17D22CF-2056-BA69-CFDF-D2BAF6E9BCCB}"/>
              </a:ext>
            </a:extLst>
          </p:cNvPr>
          <p:cNvSpPr txBox="1"/>
          <p:nvPr/>
        </p:nvSpPr>
        <p:spPr>
          <a:xfrm>
            <a:off x="454661" y="4593803"/>
            <a:ext cx="7171215" cy="461665"/>
          </a:xfrm>
          <a:prstGeom prst="rect">
            <a:avLst/>
          </a:prstGeom>
          <a:noFill/>
        </p:spPr>
        <p:txBody>
          <a:bodyPr wrap="square" rtlCol="0">
            <a:spAutoFit/>
          </a:bodyPr>
          <a:lstStyle/>
          <a:p>
            <a:r>
              <a:rPr lang="en-US" sz="2400" dirty="0">
                <a:solidFill>
                  <a:srgbClr val="10483D"/>
                </a:solidFill>
                <a:latin typeface="Gotham Bold" pitchFamily="50" charset="0"/>
              </a:rPr>
              <a:t>ML FRAMEWORKS + INFRASTRUCTURE</a:t>
            </a:r>
          </a:p>
        </p:txBody>
      </p:sp>
      <p:sp>
        <p:nvSpPr>
          <p:cNvPr id="57" name="Rectangle 56">
            <a:extLst>
              <a:ext uri="{FF2B5EF4-FFF2-40B4-BE49-F238E27FC236}">
                <a16:creationId xmlns:a16="http://schemas.microsoft.com/office/drawing/2014/main" id="{630C7949-8A1C-F22A-E39D-38103E969F08}"/>
              </a:ext>
            </a:extLst>
          </p:cNvPr>
          <p:cNvSpPr/>
          <p:nvPr/>
        </p:nvSpPr>
        <p:spPr>
          <a:xfrm>
            <a:off x="745019"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TENSORFLOW</a:t>
            </a:r>
          </a:p>
        </p:txBody>
      </p:sp>
      <p:sp>
        <p:nvSpPr>
          <p:cNvPr id="58" name="Rectangle 57">
            <a:extLst>
              <a:ext uri="{FF2B5EF4-FFF2-40B4-BE49-F238E27FC236}">
                <a16:creationId xmlns:a16="http://schemas.microsoft.com/office/drawing/2014/main" id="{18094675-587D-C48C-3856-D100F3F75EF1}"/>
              </a:ext>
            </a:extLst>
          </p:cNvPr>
          <p:cNvSpPr/>
          <p:nvPr/>
        </p:nvSpPr>
        <p:spPr>
          <a:xfrm>
            <a:off x="2134911"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MXNET</a:t>
            </a:r>
          </a:p>
        </p:txBody>
      </p:sp>
      <p:sp>
        <p:nvSpPr>
          <p:cNvPr id="59" name="Rectangle 58">
            <a:extLst>
              <a:ext uri="{FF2B5EF4-FFF2-40B4-BE49-F238E27FC236}">
                <a16:creationId xmlns:a16="http://schemas.microsoft.com/office/drawing/2014/main" id="{6499AD12-72E4-589C-9A5F-C98B76872575}"/>
              </a:ext>
            </a:extLst>
          </p:cNvPr>
          <p:cNvSpPr/>
          <p:nvPr/>
        </p:nvSpPr>
        <p:spPr>
          <a:xfrm>
            <a:off x="1420604" y="5994245"/>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PYTORCH</a:t>
            </a:r>
          </a:p>
        </p:txBody>
      </p:sp>
      <p:sp>
        <p:nvSpPr>
          <p:cNvPr id="60" name="Rectangle 59">
            <a:extLst>
              <a:ext uri="{FF2B5EF4-FFF2-40B4-BE49-F238E27FC236}">
                <a16:creationId xmlns:a16="http://schemas.microsoft.com/office/drawing/2014/main" id="{2285172C-EBF7-26A1-9282-5BBB4C51BCAF}"/>
              </a:ext>
            </a:extLst>
          </p:cNvPr>
          <p:cNvSpPr/>
          <p:nvPr/>
        </p:nvSpPr>
        <p:spPr>
          <a:xfrm>
            <a:off x="3734133" y="5029391"/>
            <a:ext cx="1747678"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INTERFACES</a:t>
            </a:r>
          </a:p>
        </p:txBody>
      </p:sp>
      <p:sp>
        <p:nvSpPr>
          <p:cNvPr id="61" name="Rectangle 60">
            <a:extLst>
              <a:ext uri="{FF2B5EF4-FFF2-40B4-BE49-F238E27FC236}">
                <a16:creationId xmlns:a16="http://schemas.microsoft.com/office/drawing/2014/main" id="{49F09B3E-26E7-A2E3-9EB2-CF293B20C338}"/>
              </a:ext>
            </a:extLst>
          </p:cNvPr>
          <p:cNvSpPr/>
          <p:nvPr/>
        </p:nvSpPr>
        <p:spPr>
          <a:xfrm>
            <a:off x="3734132" y="5429440"/>
            <a:ext cx="1747678"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2" name="Rectangle 61">
            <a:extLst>
              <a:ext uri="{FF2B5EF4-FFF2-40B4-BE49-F238E27FC236}">
                <a16:creationId xmlns:a16="http://schemas.microsoft.com/office/drawing/2014/main" id="{43EBC598-A480-4132-071E-0F86518478F4}"/>
              </a:ext>
            </a:extLst>
          </p:cNvPr>
          <p:cNvSpPr/>
          <p:nvPr/>
        </p:nvSpPr>
        <p:spPr>
          <a:xfrm>
            <a:off x="4102251" y="5527228"/>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GLUON</a:t>
            </a:r>
          </a:p>
        </p:txBody>
      </p:sp>
      <p:sp>
        <p:nvSpPr>
          <p:cNvPr id="63" name="Rectangle 62">
            <a:extLst>
              <a:ext uri="{FF2B5EF4-FFF2-40B4-BE49-F238E27FC236}">
                <a16:creationId xmlns:a16="http://schemas.microsoft.com/office/drawing/2014/main" id="{AAB80770-5E62-5ECC-55F6-1312031423BB}"/>
              </a:ext>
            </a:extLst>
          </p:cNvPr>
          <p:cNvSpPr/>
          <p:nvPr/>
        </p:nvSpPr>
        <p:spPr>
          <a:xfrm>
            <a:off x="4104024" y="5987476"/>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KERAS</a:t>
            </a:r>
          </a:p>
        </p:txBody>
      </p:sp>
      <p:sp>
        <p:nvSpPr>
          <p:cNvPr id="64" name="Rectangle 63">
            <a:extLst>
              <a:ext uri="{FF2B5EF4-FFF2-40B4-BE49-F238E27FC236}">
                <a16:creationId xmlns:a16="http://schemas.microsoft.com/office/drawing/2014/main" id="{1F9F0BBD-9DC1-8F39-F8F9-D70283F04B93}"/>
              </a:ext>
            </a:extLst>
          </p:cNvPr>
          <p:cNvSpPr/>
          <p:nvPr/>
        </p:nvSpPr>
        <p:spPr>
          <a:xfrm>
            <a:off x="5653939" y="5029397"/>
            <a:ext cx="5749632" cy="400050"/>
          </a:xfrm>
          <a:prstGeom prst="rect">
            <a:avLst/>
          </a:prstGeom>
          <a:solidFill>
            <a:srgbClr val="404040"/>
          </a:solid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INFRASTRUCTURE</a:t>
            </a:r>
          </a:p>
        </p:txBody>
      </p:sp>
      <p:sp>
        <p:nvSpPr>
          <p:cNvPr id="65" name="Rectangle 64">
            <a:extLst>
              <a:ext uri="{FF2B5EF4-FFF2-40B4-BE49-F238E27FC236}">
                <a16:creationId xmlns:a16="http://schemas.microsoft.com/office/drawing/2014/main" id="{4BC40C78-AD9B-4554-0409-56B0BA53FC9B}"/>
              </a:ext>
            </a:extLst>
          </p:cNvPr>
          <p:cNvSpPr/>
          <p:nvPr/>
        </p:nvSpPr>
        <p:spPr>
          <a:xfrm>
            <a:off x="5653937" y="5429446"/>
            <a:ext cx="5749633" cy="1031824"/>
          </a:xfrm>
          <a:prstGeom prst="rect">
            <a:avLst/>
          </a:prstGeom>
          <a:no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6" name="TextBox 65">
            <a:extLst>
              <a:ext uri="{FF2B5EF4-FFF2-40B4-BE49-F238E27FC236}">
                <a16:creationId xmlns:a16="http://schemas.microsoft.com/office/drawing/2014/main" id="{8D066C9A-DA3F-FD2E-A994-2BF571F5D44B}"/>
              </a:ext>
            </a:extLst>
          </p:cNvPr>
          <p:cNvSpPr txBox="1"/>
          <p:nvPr/>
        </p:nvSpPr>
        <p:spPr>
          <a:xfrm>
            <a:off x="5729829" y="5972801"/>
            <a:ext cx="978216" cy="215444"/>
          </a:xfrm>
          <a:prstGeom prst="rect">
            <a:avLst/>
          </a:prstGeom>
          <a:noFill/>
        </p:spPr>
        <p:txBody>
          <a:bodyPr wrap="square" rtlCol="0">
            <a:spAutoFit/>
          </a:bodyPr>
          <a:lstStyle/>
          <a:p>
            <a:pPr algn="ctr"/>
            <a:r>
              <a:rPr lang="en-US" sz="800" dirty="0">
                <a:solidFill>
                  <a:srgbClr val="404040"/>
                </a:solidFill>
                <a:latin typeface="Gotham Medium"/>
              </a:rPr>
              <a:t>EC2</a:t>
            </a:r>
          </a:p>
        </p:txBody>
      </p:sp>
      <p:pic>
        <p:nvPicPr>
          <p:cNvPr id="67" name="Picture 66">
            <a:extLst>
              <a:ext uri="{FF2B5EF4-FFF2-40B4-BE49-F238E27FC236}">
                <a16:creationId xmlns:a16="http://schemas.microsoft.com/office/drawing/2014/main" id="{CF8AD692-8194-67A7-1C53-DC764B99CD0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78061" y="5530276"/>
            <a:ext cx="457200" cy="457200"/>
          </a:xfrm>
          <a:prstGeom prst="rect">
            <a:avLst/>
          </a:prstGeom>
        </p:spPr>
      </p:pic>
      <p:sp>
        <p:nvSpPr>
          <p:cNvPr id="68" name="TextBox 67">
            <a:extLst>
              <a:ext uri="{FF2B5EF4-FFF2-40B4-BE49-F238E27FC236}">
                <a16:creationId xmlns:a16="http://schemas.microsoft.com/office/drawing/2014/main" id="{B4C509A3-27CF-62E2-EB51-CF2D9ABBB005}"/>
              </a:ext>
            </a:extLst>
          </p:cNvPr>
          <p:cNvSpPr txBox="1"/>
          <p:nvPr/>
        </p:nvSpPr>
        <p:spPr>
          <a:xfrm>
            <a:off x="8782384" y="5972801"/>
            <a:ext cx="1062454" cy="461665"/>
          </a:xfrm>
          <a:prstGeom prst="rect">
            <a:avLst/>
          </a:prstGeom>
          <a:noFill/>
        </p:spPr>
        <p:txBody>
          <a:bodyPr wrap="square" rtlCol="0">
            <a:spAutoFit/>
          </a:bodyPr>
          <a:lstStyle/>
          <a:p>
            <a:pPr algn="ctr"/>
            <a:r>
              <a:rPr lang="en-US" sz="800" dirty="0">
                <a:solidFill>
                  <a:srgbClr val="404040"/>
                </a:solidFill>
                <a:latin typeface="Gotham Medium"/>
              </a:rPr>
              <a:t>DL </a:t>
            </a:r>
            <a:br>
              <a:rPr lang="en-US" sz="800" dirty="0">
                <a:solidFill>
                  <a:srgbClr val="404040"/>
                </a:solidFill>
                <a:latin typeface="Gotham Medium"/>
              </a:rPr>
            </a:br>
            <a:r>
              <a:rPr lang="en-US" sz="800" dirty="0">
                <a:solidFill>
                  <a:srgbClr val="404040"/>
                </a:solidFill>
                <a:latin typeface="Gotham Medium"/>
              </a:rPr>
              <a:t>CONTAINERS </a:t>
            </a:r>
            <a:br>
              <a:rPr lang="en-US" sz="800" dirty="0">
                <a:solidFill>
                  <a:srgbClr val="404040"/>
                </a:solidFill>
                <a:latin typeface="Gotham Medium"/>
              </a:rPr>
            </a:br>
            <a:r>
              <a:rPr lang="en-US" sz="800" dirty="0">
                <a:solidFill>
                  <a:srgbClr val="404040"/>
                </a:solidFill>
                <a:latin typeface="Gotham Medium"/>
              </a:rPr>
              <a:t>&amp; AMIs</a:t>
            </a:r>
          </a:p>
        </p:txBody>
      </p:sp>
      <p:pic>
        <p:nvPicPr>
          <p:cNvPr id="69" name="Picture 68">
            <a:extLst>
              <a:ext uri="{FF2B5EF4-FFF2-40B4-BE49-F238E27FC236}">
                <a16:creationId xmlns:a16="http://schemas.microsoft.com/office/drawing/2014/main" id="{5AB6EE9D-713E-8763-0940-B6EA07D6FD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35495" y="5530276"/>
            <a:ext cx="457200" cy="457200"/>
          </a:xfrm>
          <a:prstGeom prst="rect">
            <a:avLst/>
          </a:prstGeom>
        </p:spPr>
      </p:pic>
      <p:sp>
        <p:nvSpPr>
          <p:cNvPr id="70" name="TextBox 69">
            <a:extLst>
              <a:ext uri="{FF2B5EF4-FFF2-40B4-BE49-F238E27FC236}">
                <a16:creationId xmlns:a16="http://schemas.microsoft.com/office/drawing/2014/main" id="{1771E8D5-EAFB-D942-3E11-C675A3EF3BA8}"/>
              </a:ext>
            </a:extLst>
          </p:cNvPr>
          <p:cNvSpPr txBox="1"/>
          <p:nvPr/>
        </p:nvSpPr>
        <p:spPr>
          <a:xfrm>
            <a:off x="7422213" y="5972801"/>
            <a:ext cx="706453" cy="215444"/>
          </a:xfrm>
          <a:prstGeom prst="rect">
            <a:avLst/>
          </a:prstGeom>
          <a:noFill/>
        </p:spPr>
        <p:txBody>
          <a:bodyPr wrap="square" rtlCol="0">
            <a:spAutoFit/>
          </a:bodyPr>
          <a:lstStyle/>
          <a:p>
            <a:pPr algn="ctr"/>
            <a:r>
              <a:rPr lang="en-US" sz="800" dirty="0">
                <a:solidFill>
                  <a:srgbClr val="404040"/>
                </a:solidFill>
                <a:latin typeface="Gotham Medium"/>
              </a:rPr>
              <a:t>ECS</a:t>
            </a:r>
          </a:p>
        </p:txBody>
      </p:sp>
      <p:pic>
        <p:nvPicPr>
          <p:cNvPr id="71" name="Picture 70">
            <a:extLst>
              <a:ext uri="{FF2B5EF4-FFF2-40B4-BE49-F238E27FC236}">
                <a16:creationId xmlns:a16="http://schemas.microsoft.com/office/drawing/2014/main" id="{F234F49B-FF57-CC60-7F43-F851AF1079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6778" y="5530276"/>
            <a:ext cx="457200" cy="457200"/>
          </a:xfrm>
          <a:prstGeom prst="rect">
            <a:avLst/>
          </a:prstGeom>
        </p:spPr>
      </p:pic>
      <p:sp>
        <p:nvSpPr>
          <p:cNvPr id="72" name="TextBox 71">
            <a:extLst>
              <a:ext uri="{FF2B5EF4-FFF2-40B4-BE49-F238E27FC236}">
                <a16:creationId xmlns:a16="http://schemas.microsoft.com/office/drawing/2014/main" id="{D3913E2A-4468-8B1E-0F93-7A778A86AA42}"/>
              </a:ext>
            </a:extLst>
          </p:cNvPr>
          <p:cNvSpPr txBox="1"/>
          <p:nvPr/>
        </p:nvSpPr>
        <p:spPr>
          <a:xfrm>
            <a:off x="8166696" y="5972801"/>
            <a:ext cx="706453" cy="215444"/>
          </a:xfrm>
          <a:prstGeom prst="rect">
            <a:avLst/>
          </a:prstGeom>
          <a:noFill/>
        </p:spPr>
        <p:txBody>
          <a:bodyPr wrap="square" rtlCol="0">
            <a:spAutoFit/>
          </a:bodyPr>
          <a:lstStyle/>
          <a:p>
            <a:pPr algn="ctr"/>
            <a:r>
              <a:rPr lang="en-US" sz="800" dirty="0">
                <a:solidFill>
                  <a:srgbClr val="404040"/>
                </a:solidFill>
                <a:latin typeface="Gotham Medium"/>
              </a:rPr>
              <a:t>EKS</a:t>
            </a:r>
          </a:p>
        </p:txBody>
      </p:sp>
      <p:pic>
        <p:nvPicPr>
          <p:cNvPr id="73" name="Picture 72">
            <a:extLst>
              <a:ext uri="{FF2B5EF4-FFF2-40B4-BE49-F238E27FC236}">
                <a16:creationId xmlns:a16="http://schemas.microsoft.com/office/drawing/2014/main" id="{1929DB04-E003-4DA3-AD90-5022B21FEA5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92929" y="5530276"/>
            <a:ext cx="457200" cy="457200"/>
          </a:xfrm>
          <a:prstGeom prst="rect">
            <a:avLst/>
          </a:prstGeom>
        </p:spPr>
      </p:pic>
      <p:pic>
        <p:nvPicPr>
          <p:cNvPr id="74" name="Picture 73">
            <a:extLst>
              <a:ext uri="{FF2B5EF4-FFF2-40B4-BE49-F238E27FC236}">
                <a16:creationId xmlns:a16="http://schemas.microsoft.com/office/drawing/2014/main" id="{8400B502-C0A3-EC79-1E9F-DE43955B10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20626" y="5530276"/>
            <a:ext cx="457200" cy="457200"/>
          </a:xfrm>
          <a:prstGeom prst="rect">
            <a:avLst/>
          </a:prstGeom>
        </p:spPr>
      </p:pic>
      <p:sp>
        <p:nvSpPr>
          <p:cNvPr id="75" name="TextBox 74">
            <a:extLst>
              <a:ext uri="{FF2B5EF4-FFF2-40B4-BE49-F238E27FC236}">
                <a16:creationId xmlns:a16="http://schemas.microsoft.com/office/drawing/2014/main" id="{2AE6ED38-E502-A4A5-25FD-1F4789B63396}"/>
              </a:ext>
            </a:extLst>
          </p:cNvPr>
          <p:cNvSpPr txBox="1"/>
          <p:nvPr/>
        </p:nvSpPr>
        <p:spPr>
          <a:xfrm>
            <a:off x="10369762" y="5972801"/>
            <a:ext cx="971167" cy="215444"/>
          </a:xfrm>
          <a:prstGeom prst="rect">
            <a:avLst/>
          </a:prstGeom>
          <a:noFill/>
        </p:spPr>
        <p:txBody>
          <a:bodyPr wrap="square" rtlCol="0">
            <a:spAutoFit/>
          </a:bodyPr>
          <a:lstStyle/>
          <a:p>
            <a:pPr algn="ctr"/>
            <a:r>
              <a:rPr lang="en-US" sz="800" dirty="0">
                <a:solidFill>
                  <a:srgbClr val="404040"/>
                </a:solidFill>
                <a:latin typeface="Gotham Medium"/>
              </a:rPr>
              <a:t>GREENGRASS</a:t>
            </a:r>
          </a:p>
        </p:txBody>
      </p:sp>
      <p:pic>
        <p:nvPicPr>
          <p:cNvPr id="76" name="Picture 75">
            <a:extLst>
              <a:ext uri="{FF2B5EF4-FFF2-40B4-BE49-F238E27FC236}">
                <a16:creationId xmlns:a16="http://schemas.microsoft.com/office/drawing/2014/main" id="{E828E46D-238F-19E2-A683-F4866B04850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49344" y="5530276"/>
            <a:ext cx="457200" cy="457200"/>
          </a:xfrm>
          <a:prstGeom prst="rect">
            <a:avLst/>
          </a:prstGeom>
        </p:spPr>
      </p:pic>
      <p:sp>
        <p:nvSpPr>
          <p:cNvPr id="77" name="TextBox 76">
            <a:extLst>
              <a:ext uri="{FF2B5EF4-FFF2-40B4-BE49-F238E27FC236}">
                <a16:creationId xmlns:a16="http://schemas.microsoft.com/office/drawing/2014/main" id="{B49EBAD5-239A-126F-F687-317B4AA74724}"/>
              </a:ext>
            </a:extLst>
          </p:cNvPr>
          <p:cNvSpPr txBox="1"/>
          <p:nvPr/>
        </p:nvSpPr>
        <p:spPr>
          <a:xfrm>
            <a:off x="9610276" y="5972801"/>
            <a:ext cx="971167" cy="338554"/>
          </a:xfrm>
          <a:prstGeom prst="rect">
            <a:avLst/>
          </a:prstGeom>
          <a:noFill/>
        </p:spPr>
        <p:txBody>
          <a:bodyPr wrap="square" rtlCol="0">
            <a:spAutoFit/>
          </a:bodyPr>
          <a:lstStyle/>
          <a:p>
            <a:pPr algn="ctr"/>
            <a:r>
              <a:rPr lang="en-US" sz="800" dirty="0">
                <a:solidFill>
                  <a:srgbClr val="404040"/>
                </a:solidFill>
                <a:latin typeface="Gotham Medium"/>
              </a:rPr>
              <a:t>ELASTIC INFERENCE</a:t>
            </a:r>
          </a:p>
        </p:txBody>
      </p:sp>
      <p:pic>
        <p:nvPicPr>
          <p:cNvPr id="78" name="Picture 77">
            <a:extLst>
              <a:ext uri="{FF2B5EF4-FFF2-40B4-BE49-F238E27FC236}">
                <a16:creationId xmlns:a16="http://schemas.microsoft.com/office/drawing/2014/main" id="{2242C35A-1511-085B-88A8-6B04AFB229D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64212" y="5530276"/>
            <a:ext cx="457200" cy="457200"/>
          </a:xfrm>
          <a:prstGeom prst="rect">
            <a:avLst/>
          </a:prstGeom>
        </p:spPr>
      </p:pic>
      <p:sp>
        <p:nvSpPr>
          <p:cNvPr id="79" name="TextBox 78">
            <a:extLst>
              <a:ext uri="{FF2B5EF4-FFF2-40B4-BE49-F238E27FC236}">
                <a16:creationId xmlns:a16="http://schemas.microsoft.com/office/drawing/2014/main" id="{35308DC1-5CD9-332C-9085-893AADF1BCC7}"/>
              </a:ext>
            </a:extLst>
          </p:cNvPr>
          <p:cNvSpPr txBox="1"/>
          <p:nvPr/>
        </p:nvSpPr>
        <p:spPr>
          <a:xfrm>
            <a:off x="6504938" y="5972801"/>
            <a:ext cx="971167" cy="215444"/>
          </a:xfrm>
          <a:prstGeom prst="rect">
            <a:avLst/>
          </a:prstGeom>
          <a:noFill/>
        </p:spPr>
        <p:txBody>
          <a:bodyPr wrap="square" rtlCol="0">
            <a:spAutoFit/>
          </a:bodyPr>
          <a:lstStyle/>
          <a:p>
            <a:pPr algn="ctr"/>
            <a:r>
              <a:rPr lang="en-US" sz="800" dirty="0">
                <a:solidFill>
                  <a:srgbClr val="404040"/>
                </a:solidFill>
                <a:latin typeface="Gotham Medium"/>
              </a:rPr>
              <a:t>INFERENTIA</a:t>
            </a:r>
          </a:p>
        </p:txBody>
      </p:sp>
      <p:sp>
        <p:nvSpPr>
          <p:cNvPr id="2" name="Rectangle 1">
            <a:extLst>
              <a:ext uri="{FF2B5EF4-FFF2-40B4-BE49-F238E27FC236}">
                <a16:creationId xmlns:a16="http://schemas.microsoft.com/office/drawing/2014/main" id="{FC4D302E-8F08-6964-5D2E-D1753E743BF8}"/>
              </a:ext>
            </a:extLst>
          </p:cNvPr>
          <p:cNvSpPr/>
          <p:nvPr/>
        </p:nvSpPr>
        <p:spPr>
          <a:xfrm>
            <a:off x="287146" y="2379728"/>
            <a:ext cx="11411565" cy="2210917"/>
          </a:xfrm>
          <a:prstGeom prst="rect">
            <a:avLst/>
          </a:prstGeom>
          <a:no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3607380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63DC83-69FE-1E42-4D5C-0E6A3590C622}"/>
              </a:ext>
            </a:extLst>
          </p:cNvPr>
          <p:cNvSpPr/>
          <p:nvPr/>
        </p:nvSpPr>
        <p:spPr>
          <a:xfrm>
            <a:off x="530335" y="670689"/>
            <a:ext cx="2515789"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VISION</a:t>
            </a:r>
          </a:p>
        </p:txBody>
      </p:sp>
      <p:sp>
        <p:nvSpPr>
          <p:cNvPr id="10" name="Rectangle 9">
            <a:extLst>
              <a:ext uri="{FF2B5EF4-FFF2-40B4-BE49-F238E27FC236}">
                <a16:creationId xmlns:a16="http://schemas.microsoft.com/office/drawing/2014/main" id="{4FF4BDF7-789A-44FD-8B52-4C2010B77A73}"/>
              </a:ext>
            </a:extLst>
          </p:cNvPr>
          <p:cNvSpPr/>
          <p:nvPr/>
        </p:nvSpPr>
        <p:spPr>
          <a:xfrm>
            <a:off x="530334" y="1070739"/>
            <a:ext cx="2515789"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pic>
        <p:nvPicPr>
          <p:cNvPr id="11" name="Picture 10">
            <a:extLst>
              <a:ext uri="{FF2B5EF4-FFF2-40B4-BE49-F238E27FC236}">
                <a16:creationId xmlns:a16="http://schemas.microsoft.com/office/drawing/2014/main" id="{5217330C-56B1-C506-5710-178A75A862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504" y="1236119"/>
            <a:ext cx="457200" cy="457200"/>
          </a:xfrm>
          <a:prstGeom prst="rect">
            <a:avLst/>
          </a:prstGeom>
        </p:spPr>
      </p:pic>
      <p:pic>
        <p:nvPicPr>
          <p:cNvPr id="12" name="Picture 11">
            <a:extLst>
              <a:ext uri="{FF2B5EF4-FFF2-40B4-BE49-F238E27FC236}">
                <a16:creationId xmlns:a16="http://schemas.microsoft.com/office/drawing/2014/main" id="{ABB1CF71-BB18-D849-1F00-308D8EB9F4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613" y="1236119"/>
            <a:ext cx="457200" cy="457200"/>
          </a:xfrm>
          <a:prstGeom prst="rect">
            <a:avLst/>
          </a:prstGeom>
        </p:spPr>
      </p:pic>
      <p:sp>
        <p:nvSpPr>
          <p:cNvPr id="13" name="TextBox 12">
            <a:extLst>
              <a:ext uri="{FF2B5EF4-FFF2-40B4-BE49-F238E27FC236}">
                <a16:creationId xmlns:a16="http://schemas.microsoft.com/office/drawing/2014/main" id="{BA1B08ED-B018-498A-5832-2D2517326CD7}"/>
              </a:ext>
            </a:extLst>
          </p:cNvPr>
          <p:cNvSpPr txBox="1"/>
          <p:nvPr/>
        </p:nvSpPr>
        <p:spPr>
          <a:xfrm>
            <a:off x="514105"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IMAGE</a:t>
            </a:r>
          </a:p>
        </p:txBody>
      </p:sp>
      <p:sp>
        <p:nvSpPr>
          <p:cNvPr id="14" name="TextBox 13">
            <a:extLst>
              <a:ext uri="{FF2B5EF4-FFF2-40B4-BE49-F238E27FC236}">
                <a16:creationId xmlns:a16="http://schemas.microsoft.com/office/drawing/2014/main" id="{796A2BA4-3434-BC7F-F377-ADB5E74DC4ED}"/>
              </a:ext>
            </a:extLst>
          </p:cNvPr>
          <p:cNvSpPr txBox="1"/>
          <p:nvPr/>
        </p:nvSpPr>
        <p:spPr>
          <a:xfrm>
            <a:off x="1340996"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VIDEO</a:t>
            </a:r>
          </a:p>
        </p:txBody>
      </p:sp>
      <p:sp>
        <p:nvSpPr>
          <p:cNvPr id="15" name="TextBox 14">
            <a:extLst>
              <a:ext uri="{FF2B5EF4-FFF2-40B4-BE49-F238E27FC236}">
                <a16:creationId xmlns:a16="http://schemas.microsoft.com/office/drawing/2014/main" id="{AC940B87-920B-CA6E-0687-93732F55EE11}"/>
              </a:ext>
            </a:extLst>
          </p:cNvPr>
          <p:cNvSpPr txBox="1"/>
          <p:nvPr/>
        </p:nvSpPr>
        <p:spPr>
          <a:xfrm>
            <a:off x="2138588" y="1701786"/>
            <a:ext cx="978216" cy="215444"/>
          </a:xfrm>
          <a:prstGeom prst="rect">
            <a:avLst/>
          </a:prstGeom>
          <a:noFill/>
        </p:spPr>
        <p:txBody>
          <a:bodyPr wrap="square" rtlCol="0">
            <a:spAutoFit/>
          </a:bodyPr>
          <a:lstStyle/>
          <a:p>
            <a:pPr algn="ctr"/>
            <a:r>
              <a:rPr lang="en-US" sz="800" dirty="0">
                <a:solidFill>
                  <a:srgbClr val="404040"/>
                </a:solidFill>
                <a:latin typeface="Gotham Medium"/>
              </a:rPr>
              <a:t>TEXTRACT</a:t>
            </a:r>
          </a:p>
        </p:txBody>
      </p:sp>
      <p:sp>
        <p:nvSpPr>
          <p:cNvPr id="16" name="Rectangle 15">
            <a:extLst>
              <a:ext uri="{FF2B5EF4-FFF2-40B4-BE49-F238E27FC236}">
                <a16:creationId xmlns:a16="http://schemas.microsoft.com/office/drawing/2014/main" id="{5BBBE901-31C1-959B-D4F1-8B9A7C95C1D4}"/>
              </a:ext>
            </a:extLst>
          </p:cNvPr>
          <p:cNvSpPr/>
          <p:nvPr/>
        </p:nvSpPr>
        <p:spPr>
          <a:xfrm>
            <a:off x="3146255" y="672872"/>
            <a:ext cx="1589961"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SPEECH</a:t>
            </a:r>
          </a:p>
        </p:txBody>
      </p:sp>
      <p:sp>
        <p:nvSpPr>
          <p:cNvPr id="17" name="Rectangle 16">
            <a:extLst>
              <a:ext uri="{FF2B5EF4-FFF2-40B4-BE49-F238E27FC236}">
                <a16:creationId xmlns:a16="http://schemas.microsoft.com/office/drawing/2014/main" id="{D66409D9-102D-FD37-D1B4-E97324052F30}"/>
              </a:ext>
            </a:extLst>
          </p:cNvPr>
          <p:cNvSpPr/>
          <p:nvPr/>
        </p:nvSpPr>
        <p:spPr>
          <a:xfrm>
            <a:off x="3146255" y="1072922"/>
            <a:ext cx="1589962"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18" name="TextBox 17">
            <a:extLst>
              <a:ext uri="{FF2B5EF4-FFF2-40B4-BE49-F238E27FC236}">
                <a16:creationId xmlns:a16="http://schemas.microsoft.com/office/drawing/2014/main" id="{65ECF1DE-2BDB-7BEA-83FC-491E047EA102}"/>
              </a:ext>
            </a:extLst>
          </p:cNvPr>
          <p:cNvSpPr txBox="1"/>
          <p:nvPr/>
        </p:nvSpPr>
        <p:spPr>
          <a:xfrm>
            <a:off x="3066077" y="1701786"/>
            <a:ext cx="978216" cy="215444"/>
          </a:xfrm>
          <a:prstGeom prst="rect">
            <a:avLst/>
          </a:prstGeom>
          <a:noFill/>
        </p:spPr>
        <p:txBody>
          <a:bodyPr wrap="square" rtlCol="0">
            <a:spAutoFit/>
          </a:bodyPr>
          <a:lstStyle/>
          <a:p>
            <a:pPr algn="ctr"/>
            <a:r>
              <a:rPr lang="en-US" sz="800" dirty="0">
                <a:solidFill>
                  <a:srgbClr val="404040"/>
                </a:solidFill>
                <a:latin typeface="Gotham Medium"/>
              </a:rPr>
              <a:t>POLLY</a:t>
            </a:r>
          </a:p>
        </p:txBody>
      </p:sp>
      <p:sp>
        <p:nvSpPr>
          <p:cNvPr id="19" name="TextBox 18">
            <a:extLst>
              <a:ext uri="{FF2B5EF4-FFF2-40B4-BE49-F238E27FC236}">
                <a16:creationId xmlns:a16="http://schemas.microsoft.com/office/drawing/2014/main" id="{920663C3-C1A9-9CA8-100C-64C6420F335E}"/>
              </a:ext>
            </a:extLst>
          </p:cNvPr>
          <p:cNvSpPr txBox="1"/>
          <p:nvPr/>
        </p:nvSpPr>
        <p:spPr>
          <a:xfrm>
            <a:off x="3784944"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TRANSCRIBE</a:t>
            </a:r>
          </a:p>
        </p:txBody>
      </p:sp>
      <p:pic>
        <p:nvPicPr>
          <p:cNvPr id="20" name="Picture 19">
            <a:extLst>
              <a:ext uri="{FF2B5EF4-FFF2-40B4-BE49-F238E27FC236}">
                <a16:creationId xmlns:a16="http://schemas.microsoft.com/office/drawing/2014/main" id="{701E4496-C527-2B54-BF6B-9D3AD76952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6818" y="1236119"/>
            <a:ext cx="457200" cy="457200"/>
          </a:xfrm>
          <a:prstGeom prst="rect">
            <a:avLst/>
          </a:prstGeom>
        </p:spPr>
      </p:pic>
      <p:pic>
        <p:nvPicPr>
          <p:cNvPr id="21" name="Picture 20">
            <a:extLst>
              <a:ext uri="{FF2B5EF4-FFF2-40B4-BE49-F238E27FC236}">
                <a16:creationId xmlns:a16="http://schemas.microsoft.com/office/drawing/2014/main" id="{198549F0-11EE-AF63-1C33-69F85ADD5D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5452" y="1236119"/>
            <a:ext cx="457200" cy="457200"/>
          </a:xfrm>
          <a:prstGeom prst="rect">
            <a:avLst/>
          </a:prstGeom>
        </p:spPr>
      </p:pic>
      <p:sp>
        <p:nvSpPr>
          <p:cNvPr id="22" name="Rectangle 21">
            <a:extLst>
              <a:ext uri="{FF2B5EF4-FFF2-40B4-BE49-F238E27FC236}">
                <a16:creationId xmlns:a16="http://schemas.microsoft.com/office/drawing/2014/main" id="{60AFD6A2-D074-050C-4996-CC2C8CC50888}"/>
              </a:ext>
            </a:extLst>
          </p:cNvPr>
          <p:cNvSpPr/>
          <p:nvPr/>
        </p:nvSpPr>
        <p:spPr>
          <a:xfrm>
            <a:off x="4850318" y="667577"/>
            <a:ext cx="1782082"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LANGUAGE</a:t>
            </a:r>
          </a:p>
        </p:txBody>
      </p:sp>
      <p:sp>
        <p:nvSpPr>
          <p:cNvPr id="23" name="Rectangle 22">
            <a:extLst>
              <a:ext uri="{FF2B5EF4-FFF2-40B4-BE49-F238E27FC236}">
                <a16:creationId xmlns:a16="http://schemas.microsoft.com/office/drawing/2014/main" id="{FBF5B576-28DD-B60F-3C2C-4982735ACE27}"/>
              </a:ext>
            </a:extLst>
          </p:cNvPr>
          <p:cNvSpPr/>
          <p:nvPr/>
        </p:nvSpPr>
        <p:spPr>
          <a:xfrm>
            <a:off x="4850316" y="1067627"/>
            <a:ext cx="178208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24" name="TextBox 23">
            <a:extLst>
              <a:ext uri="{FF2B5EF4-FFF2-40B4-BE49-F238E27FC236}">
                <a16:creationId xmlns:a16="http://schemas.microsoft.com/office/drawing/2014/main" id="{5563CF5F-A764-755A-6385-AB3EF63651E5}"/>
              </a:ext>
            </a:extLst>
          </p:cNvPr>
          <p:cNvSpPr txBox="1"/>
          <p:nvPr/>
        </p:nvSpPr>
        <p:spPr>
          <a:xfrm>
            <a:off x="4791098"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TRANSLATE</a:t>
            </a:r>
          </a:p>
        </p:txBody>
      </p:sp>
      <p:sp>
        <p:nvSpPr>
          <p:cNvPr id="25" name="TextBox 24">
            <a:extLst>
              <a:ext uri="{FF2B5EF4-FFF2-40B4-BE49-F238E27FC236}">
                <a16:creationId xmlns:a16="http://schemas.microsoft.com/office/drawing/2014/main" id="{597EC8CB-F215-BBEF-19F1-910F0A5733AC}"/>
              </a:ext>
            </a:extLst>
          </p:cNvPr>
          <p:cNvSpPr txBox="1"/>
          <p:nvPr/>
        </p:nvSpPr>
        <p:spPr>
          <a:xfrm>
            <a:off x="5562450" y="1701786"/>
            <a:ext cx="1107761" cy="461665"/>
          </a:xfrm>
          <a:prstGeom prst="rect">
            <a:avLst/>
          </a:prstGeom>
          <a:noFill/>
        </p:spPr>
        <p:txBody>
          <a:bodyPr wrap="square" rtlCol="0">
            <a:spAutoFit/>
          </a:bodyPr>
          <a:lstStyle/>
          <a:p>
            <a:pPr algn="ctr"/>
            <a:r>
              <a:rPr lang="en-US" sz="800" dirty="0">
                <a:solidFill>
                  <a:srgbClr val="404040"/>
                </a:solidFill>
                <a:latin typeface="Gotham Medium"/>
              </a:rPr>
              <a:t>COMPREHEND </a:t>
            </a:r>
            <a:br>
              <a:rPr lang="en-US" sz="800" dirty="0">
                <a:solidFill>
                  <a:srgbClr val="404040"/>
                </a:solidFill>
                <a:latin typeface="Gotham Medium"/>
              </a:rPr>
            </a:br>
            <a:r>
              <a:rPr lang="en-US" sz="800" dirty="0">
                <a:solidFill>
                  <a:srgbClr val="404040"/>
                </a:solidFill>
                <a:latin typeface="Gotham Medium"/>
              </a:rPr>
              <a:t>&amp; COMPREHEND MEDICAL</a:t>
            </a:r>
          </a:p>
        </p:txBody>
      </p:sp>
      <p:pic>
        <p:nvPicPr>
          <p:cNvPr id="26" name="Picture 25">
            <a:extLst>
              <a:ext uri="{FF2B5EF4-FFF2-40B4-BE49-F238E27FC236}">
                <a16:creationId xmlns:a16="http://schemas.microsoft.com/office/drawing/2014/main" id="{F6E794E4-3259-1034-3545-1C04141062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8247" y="1236119"/>
            <a:ext cx="457200" cy="457200"/>
          </a:xfrm>
          <a:prstGeom prst="rect">
            <a:avLst/>
          </a:prstGeom>
        </p:spPr>
      </p:pic>
      <p:pic>
        <p:nvPicPr>
          <p:cNvPr id="27" name="Picture 26">
            <a:extLst>
              <a:ext uri="{FF2B5EF4-FFF2-40B4-BE49-F238E27FC236}">
                <a16:creationId xmlns:a16="http://schemas.microsoft.com/office/drawing/2014/main" id="{82185300-978B-A513-CF6C-02ACCE2F10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5793" y="1236119"/>
            <a:ext cx="457200" cy="457200"/>
          </a:xfrm>
          <a:prstGeom prst="rect">
            <a:avLst/>
          </a:prstGeom>
        </p:spPr>
      </p:pic>
      <p:pic>
        <p:nvPicPr>
          <p:cNvPr id="28" name="Picture 27">
            <a:extLst>
              <a:ext uri="{FF2B5EF4-FFF2-40B4-BE49-F238E27FC236}">
                <a16:creationId xmlns:a16="http://schemas.microsoft.com/office/drawing/2014/main" id="{B290F24D-B56B-37E2-2D80-92C871C4183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4226" y="1236119"/>
            <a:ext cx="457200" cy="457200"/>
          </a:xfrm>
          <a:prstGeom prst="rect">
            <a:avLst/>
          </a:prstGeom>
        </p:spPr>
      </p:pic>
      <p:sp>
        <p:nvSpPr>
          <p:cNvPr id="29" name="Rectangle 28">
            <a:extLst>
              <a:ext uri="{FF2B5EF4-FFF2-40B4-BE49-F238E27FC236}">
                <a16:creationId xmlns:a16="http://schemas.microsoft.com/office/drawing/2014/main" id="{C5C54F4D-997F-E9CB-910E-92971E8C972F}"/>
              </a:ext>
            </a:extLst>
          </p:cNvPr>
          <p:cNvSpPr/>
          <p:nvPr/>
        </p:nvSpPr>
        <p:spPr>
          <a:xfrm>
            <a:off x="6737545" y="667360"/>
            <a:ext cx="1107761"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CHATBOTS</a:t>
            </a:r>
          </a:p>
        </p:txBody>
      </p:sp>
      <p:sp>
        <p:nvSpPr>
          <p:cNvPr id="30" name="Rectangle 29">
            <a:extLst>
              <a:ext uri="{FF2B5EF4-FFF2-40B4-BE49-F238E27FC236}">
                <a16:creationId xmlns:a16="http://schemas.microsoft.com/office/drawing/2014/main" id="{5FF228C1-06C9-3945-A146-A98DB0974807}"/>
              </a:ext>
            </a:extLst>
          </p:cNvPr>
          <p:cNvSpPr/>
          <p:nvPr/>
        </p:nvSpPr>
        <p:spPr>
          <a:xfrm>
            <a:off x="6737544" y="1067410"/>
            <a:ext cx="1107761"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1" name="TextBox 30">
            <a:extLst>
              <a:ext uri="{FF2B5EF4-FFF2-40B4-BE49-F238E27FC236}">
                <a16:creationId xmlns:a16="http://schemas.microsoft.com/office/drawing/2014/main" id="{939E9E60-92C5-0B35-5893-C7EFF6E2813C}"/>
              </a:ext>
            </a:extLst>
          </p:cNvPr>
          <p:cNvSpPr txBox="1"/>
          <p:nvPr/>
        </p:nvSpPr>
        <p:spPr>
          <a:xfrm>
            <a:off x="6798781" y="1701786"/>
            <a:ext cx="978216" cy="215444"/>
          </a:xfrm>
          <a:prstGeom prst="rect">
            <a:avLst/>
          </a:prstGeom>
          <a:noFill/>
        </p:spPr>
        <p:txBody>
          <a:bodyPr wrap="square" rtlCol="0">
            <a:spAutoFit/>
          </a:bodyPr>
          <a:lstStyle/>
          <a:p>
            <a:pPr algn="ctr"/>
            <a:r>
              <a:rPr lang="en-US" sz="800" dirty="0">
                <a:solidFill>
                  <a:srgbClr val="404040"/>
                </a:solidFill>
                <a:latin typeface="Gotham Medium"/>
              </a:rPr>
              <a:t>LEX</a:t>
            </a:r>
          </a:p>
        </p:txBody>
      </p:sp>
      <p:pic>
        <p:nvPicPr>
          <p:cNvPr id="32" name="Picture 31">
            <a:extLst>
              <a:ext uri="{FF2B5EF4-FFF2-40B4-BE49-F238E27FC236}">
                <a16:creationId xmlns:a16="http://schemas.microsoft.com/office/drawing/2014/main" id="{6D91764D-FE73-31A5-53D7-84C81216D1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63988" y="1236119"/>
            <a:ext cx="457200" cy="457200"/>
          </a:xfrm>
          <a:prstGeom prst="rect">
            <a:avLst/>
          </a:prstGeom>
        </p:spPr>
      </p:pic>
      <p:sp>
        <p:nvSpPr>
          <p:cNvPr id="33" name="Rectangle 32">
            <a:extLst>
              <a:ext uri="{FF2B5EF4-FFF2-40B4-BE49-F238E27FC236}">
                <a16:creationId xmlns:a16="http://schemas.microsoft.com/office/drawing/2014/main" id="{F7C34443-FADB-0F1B-3889-A1564BB21606}"/>
              </a:ext>
            </a:extLst>
          </p:cNvPr>
          <p:cNvSpPr/>
          <p:nvPr/>
        </p:nvSpPr>
        <p:spPr>
          <a:xfrm>
            <a:off x="9440867" y="667360"/>
            <a:ext cx="1962703"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RECOMMENDATIONS</a:t>
            </a:r>
          </a:p>
        </p:txBody>
      </p:sp>
      <p:sp>
        <p:nvSpPr>
          <p:cNvPr id="34" name="Rectangle 33">
            <a:extLst>
              <a:ext uri="{FF2B5EF4-FFF2-40B4-BE49-F238E27FC236}">
                <a16:creationId xmlns:a16="http://schemas.microsoft.com/office/drawing/2014/main" id="{E06CCE7C-B6A2-608A-E59D-E8B0125462B2}"/>
              </a:ext>
            </a:extLst>
          </p:cNvPr>
          <p:cNvSpPr/>
          <p:nvPr/>
        </p:nvSpPr>
        <p:spPr>
          <a:xfrm>
            <a:off x="9440867" y="1067410"/>
            <a:ext cx="196270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5" name="TextBox 34">
            <a:extLst>
              <a:ext uri="{FF2B5EF4-FFF2-40B4-BE49-F238E27FC236}">
                <a16:creationId xmlns:a16="http://schemas.microsoft.com/office/drawing/2014/main" id="{446C05D0-5E05-AE25-330B-EAF638C6409B}"/>
              </a:ext>
            </a:extLst>
          </p:cNvPr>
          <p:cNvSpPr txBox="1"/>
          <p:nvPr/>
        </p:nvSpPr>
        <p:spPr>
          <a:xfrm>
            <a:off x="9893519" y="1701786"/>
            <a:ext cx="978216" cy="215444"/>
          </a:xfrm>
          <a:prstGeom prst="rect">
            <a:avLst/>
          </a:prstGeom>
          <a:noFill/>
        </p:spPr>
        <p:txBody>
          <a:bodyPr wrap="square" rtlCol="0">
            <a:spAutoFit/>
          </a:bodyPr>
          <a:lstStyle/>
          <a:p>
            <a:pPr algn="ctr"/>
            <a:r>
              <a:rPr lang="en-US" sz="800" dirty="0">
                <a:solidFill>
                  <a:srgbClr val="404040"/>
                </a:solidFill>
                <a:latin typeface="Gotham Medium"/>
              </a:rPr>
              <a:t>PERSONALIZE</a:t>
            </a:r>
          </a:p>
        </p:txBody>
      </p:sp>
      <p:pic>
        <p:nvPicPr>
          <p:cNvPr id="36" name="Picture 35">
            <a:extLst>
              <a:ext uri="{FF2B5EF4-FFF2-40B4-BE49-F238E27FC236}">
                <a16:creationId xmlns:a16="http://schemas.microsoft.com/office/drawing/2014/main" id="{00D5692C-8C70-0864-0870-928F933013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54027" y="1236119"/>
            <a:ext cx="457200" cy="457200"/>
          </a:xfrm>
          <a:prstGeom prst="rect">
            <a:avLst/>
          </a:prstGeom>
        </p:spPr>
      </p:pic>
      <p:sp>
        <p:nvSpPr>
          <p:cNvPr id="37" name="TextBox 36">
            <a:extLst>
              <a:ext uri="{FF2B5EF4-FFF2-40B4-BE49-F238E27FC236}">
                <a16:creationId xmlns:a16="http://schemas.microsoft.com/office/drawing/2014/main" id="{828D7522-E1CC-1CE4-AC3C-28F99EFE513D}"/>
              </a:ext>
            </a:extLst>
          </p:cNvPr>
          <p:cNvSpPr txBox="1"/>
          <p:nvPr/>
        </p:nvSpPr>
        <p:spPr>
          <a:xfrm>
            <a:off x="444467" y="245470"/>
            <a:ext cx="2295050" cy="461665"/>
          </a:xfrm>
          <a:prstGeom prst="rect">
            <a:avLst/>
          </a:prstGeom>
          <a:noFill/>
        </p:spPr>
        <p:txBody>
          <a:bodyPr wrap="square" rtlCol="0">
            <a:spAutoFit/>
          </a:bodyPr>
          <a:lstStyle/>
          <a:p>
            <a:r>
              <a:rPr lang="en-US" sz="2400" dirty="0">
                <a:solidFill>
                  <a:srgbClr val="1C7B68"/>
                </a:solidFill>
                <a:latin typeface="Gotham Bold" pitchFamily="50" charset="0"/>
              </a:rPr>
              <a:t>AI SERVICES</a:t>
            </a:r>
          </a:p>
        </p:txBody>
      </p:sp>
      <p:sp>
        <p:nvSpPr>
          <p:cNvPr id="38" name="Rectangle 37">
            <a:extLst>
              <a:ext uri="{FF2B5EF4-FFF2-40B4-BE49-F238E27FC236}">
                <a16:creationId xmlns:a16="http://schemas.microsoft.com/office/drawing/2014/main" id="{15200FAC-0B7F-D6DF-FDA6-97C0E6D6277C}"/>
              </a:ext>
            </a:extLst>
          </p:cNvPr>
          <p:cNvSpPr/>
          <p:nvPr/>
        </p:nvSpPr>
        <p:spPr>
          <a:xfrm>
            <a:off x="7959960" y="667360"/>
            <a:ext cx="1387638"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100" normalizeH="0" noProof="0" dirty="0">
                <a:ln>
                  <a:noFill/>
                </a:ln>
                <a:solidFill>
                  <a:srgbClr val="FFFFFF"/>
                </a:solidFill>
                <a:effectLst/>
                <a:uLnTx/>
                <a:uFillTx/>
                <a:latin typeface="Gotham Medium"/>
                <a:ea typeface="+mn-ea"/>
                <a:cs typeface="+mn-cs"/>
              </a:rPr>
              <a:t>FORECASTING</a:t>
            </a:r>
          </a:p>
        </p:txBody>
      </p:sp>
      <p:sp>
        <p:nvSpPr>
          <p:cNvPr id="39" name="Rectangle 38">
            <a:extLst>
              <a:ext uri="{FF2B5EF4-FFF2-40B4-BE49-F238E27FC236}">
                <a16:creationId xmlns:a16="http://schemas.microsoft.com/office/drawing/2014/main" id="{75CE2EB9-41BB-CC87-4028-0AD4E0355D70}"/>
              </a:ext>
            </a:extLst>
          </p:cNvPr>
          <p:cNvSpPr/>
          <p:nvPr/>
        </p:nvSpPr>
        <p:spPr>
          <a:xfrm>
            <a:off x="7959959" y="1067410"/>
            <a:ext cx="1387638"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0" name="TextBox 39">
            <a:extLst>
              <a:ext uri="{FF2B5EF4-FFF2-40B4-BE49-F238E27FC236}">
                <a16:creationId xmlns:a16="http://schemas.microsoft.com/office/drawing/2014/main" id="{590F0A1A-A4B2-6CF3-0A67-B18A3764DD6B}"/>
              </a:ext>
            </a:extLst>
          </p:cNvPr>
          <p:cNvSpPr txBox="1"/>
          <p:nvPr/>
        </p:nvSpPr>
        <p:spPr>
          <a:xfrm>
            <a:off x="8184471" y="1701786"/>
            <a:ext cx="978216" cy="215444"/>
          </a:xfrm>
          <a:prstGeom prst="rect">
            <a:avLst/>
          </a:prstGeom>
          <a:noFill/>
        </p:spPr>
        <p:txBody>
          <a:bodyPr wrap="square" rtlCol="0">
            <a:spAutoFit/>
          </a:bodyPr>
          <a:lstStyle/>
          <a:p>
            <a:pPr algn="ctr"/>
            <a:r>
              <a:rPr lang="en-US" sz="800" dirty="0">
                <a:solidFill>
                  <a:srgbClr val="404040"/>
                </a:solidFill>
                <a:latin typeface="Gotham Medium"/>
              </a:rPr>
              <a:t>FORECAST</a:t>
            </a:r>
          </a:p>
        </p:txBody>
      </p:sp>
      <p:pic>
        <p:nvPicPr>
          <p:cNvPr id="41" name="Picture 40">
            <a:extLst>
              <a:ext uri="{FF2B5EF4-FFF2-40B4-BE49-F238E27FC236}">
                <a16:creationId xmlns:a16="http://schemas.microsoft.com/office/drawing/2014/main" id="{C180290D-0DA6-01B7-79B1-B32AA5D798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25178" y="1236119"/>
            <a:ext cx="457200" cy="457200"/>
          </a:xfrm>
          <a:prstGeom prst="rect">
            <a:avLst/>
          </a:prstGeom>
        </p:spPr>
      </p:pic>
      <p:sp>
        <p:nvSpPr>
          <p:cNvPr id="42" name="Rectangle 41">
            <a:extLst>
              <a:ext uri="{FF2B5EF4-FFF2-40B4-BE49-F238E27FC236}">
                <a16:creationId xmlns:a16="http://schemas.microsoft.com/office/drawing/2014/main" id="{FE7C799E-ECBA-AD62-DCA5-B5EBB2FDCCDC}"/>
              </a:ext>
            </a:extLst>
          </p:cNvPr>
          <p:cNvSpPr/>
          <p:nvPr/>
        </p:nvSpPr>
        <p:spPr>
          <a:xfrm>
            <a:off x="530335" y="2859538"/>
            <a:ext cx="10873236" cy="1480037"/>
          </a:xfrm>
          <a:prstGeom prst="rect">
            <a:avLst/>
          </a:prstGeom>
          <a:noFill/>
          <a:ln w="12700" cap="flat" cmpd="sng" algn="ctr">
            <a:solidFill>
              <a:srgbClr val="56C0A7"/>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3" name="TextBox 42">
            <a:extLst>
              <a:ext uri="{FF2B5EF4-FFF2-40B4-BE49-F238E27FC236}">
                <a16:creationId xmlns:a16="http://schemas.microsoft.com/office/drawing/2014/main" id="{D4BB7AFF-E08F-D99D-F205-E5916B8CFB70}"/>
              </a:ext>
            </a:extLst>
          </p:cNvPr>
          <p:cNvSpPr txBox="1"/>
          <p:nvPr/>
        </p:nvSpPr>
        <p:spPr>
          <a:xfrm>
            <a:off x="417833" y="2429584"/>
            <a:ext cx="2424716" cy="461665"/>
          </a:xfrm>
          <a:prstGeom prst="rect">
            <a:avLst/>
          </a:prstGeom>
          <a:noFill/>
        </p:spPr>
        <p:txBody>
          <a:bodyPr wrap="square" rtlCol="0">
            <a:spAutoFit/>
          </a:bodyPr>
          <a:lstStyle/>
          <a:p>
            <a:r>
              <a:rPr lang="en-US" sz="2400" dirty="0">
                <a:solidFill>
                  <a:srgbClr val="56C0A7"/>
                </a:solidFill>
                <a:latin typeface="Gotham Bold" pitchFamily="50" charset="0"/>
              </a:rPr>
              <a:t>ML SERVICES</a:t>
            </a:r>
          </a:p>
        </p:txBody>
      </p:sp>
      <p:pic>
        <p:nvPicPr>
          <p:cNvPr id="44" name="Picture 43">
            <a:extLst>
              <a:ext uri="{FF2B5EF4-FFF2-40B4-BE49-F238E27FC236}">
                <a16:creationId xmlns:a16="http://schemas.microsoft.com/office/drawing/2014/main" id="{BE9DE23C-8724-6DF3-ADE9-9B7C5CD075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079" y="3067126"/>
            <a:ext cx="788075" cy="788075"/>
          </a:xfrm>
          <a:prstGeom prst="rect">
            <a:avLst/>
          </a:prstGeom>
        </p:spPr>
      </p:pic>
      <p:sp>
        <p:nvSpPr>
          <p:cNvPr id="45" name="TextBox 44">
            <a:extLst>
              <a:ext uri="{FF2B5EF4-FFF2-40B4-BE49-F238E27FC236}">
                <a16:creationId xmlns:a16="http://schemas.microsoft.com/office/drawing/2014/main" id="{40DA82F9-555C-D305-A7F9-342622B6C8DB}"/>
              </a:ext>
            </a:extLst>
          </p:cNvPr>
          <p:cNvSpPr txBox="1"/>
          <p:nvPr/>
        </p:nvSpPr>
        <p:spPr>
          <a:xfrm>
            <a:off x="691009" y="3851778"/>
            <a:ext cx="978216" cy="338554"/>
          </a:xfrm>
          <a:prstGeom prst="rect">
            <a:avLst/>
          </a:prstGeom>
          <a:noFill/>
        </p:spPr>
        <p:txBody>
          <a:bodyPr wrap="square" rtlCol="0">
            <a:spAutoFit/>
          </a:bodyPr>
          <a:lstStyle/>
          <a:p>
            <a:pPr algn="ctr"/>
            <a:r>
              <a:rPr lang="en-US" sz="800" dirty="0">
                <a:solidFill>
                  <a:srgbClr val="404040"/>
                </a:solidFill>
                <a:latin typeface="Gotham Medium"/>
              </a:rPr>
              <a:t>AMAZON SAGEMAKER</a:t>
            </a:r>
          </a:p>
        </p:txBody>
      </p:sp>
      <p:sp>
        <p:nvSpPr>
          <p:cNvPr id="46" name="Rectangle 45">
            <a:extLst>
              <a:ext uri="{FF2B5EF4-FFF2-40B4-BE49-F238E27FC236}">
                <a16:creationId xmlns:a16="http://schemas.microsoft.com/office/drawing/2014/main" id="{06094876-7BB8-5C71-04E7-3FBC3FDEBC8B}"/>
              </a:ext>
            </a:extLst>
          </p:cNvPr>
          <p:cNvSpPr/>
          <p:nvPr/>
        </p:nvSpPr>
        <p:spPr>
          <a:xfrm>
            <a:off x="1877453" y="3285584"/>
            <a:ext cx="778000"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GROUND TRUTH</a:t>
            </a:r>
          </a:p>
        </p:txBody>
      </p:sp>
      <p:sp>
        <p:nvSpPr>
          <p:cNvPr id="47" name="Rectangle 46">
            <a:extLst>
              <a:ext uri="{FF2B5EF4-FFF2-40B4-BE49-F238E27FC236}">
                <a16:creationId xmlns:a16="http://schemas.microsoft.com/office/drawing/2014/main" id="{A1BE5EA7-7914-CEA7-DE57-3990339A5C20}"/>
              </a:ext>
            </a:extLst>
          </p:cNvPr>
          <p:cNvSpPr/>
          <p:nvPr/>
        </p:nvSpPr>
        <p:spPr>
          <a:xfrm>
            <a:off x="2739516" y="3285586"/>
            <a:ext cx="9878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NOTEBOOKS</a:t>
            </a:r>
          </a:p>
        </p:txBody>
      </p:sp>
      <p:sp>
        <p:nvSpPr>
          <p:cNvPr id="48" name="Rectangle 47">
            <a:extLst>
              <a:ext uri="{FF2B5EF4-FFF2-40B4-BE49-F238E27FC236}">
                <a16:creationId xmlns:a16="http://schemas.microsoft.com/office/drawing/2014/main" id="{B35F1840-D5FC-7401-3268-738576C9AC29}"/>
              </a:ext>
            </a:extLst>
          </p:cNvPr>
          <p:cNvSpPr/>
          <p:nvPr/>
        </p:nvSpPr>
        <p:spPr>
          <a:xfrm>
            <a:off x="3811418" y="3285586"/>
            <a:ext cx="11739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ALGORITHMS + MARKETPLACE</a:t>
            </a:r>
          </a:p>
        </p:txBody>
      </p:sp>
      <p:sp>
        <p:nvSpPr>
          <p:cNvPr id="49" name="Rectangle 48">
            <a:extLst>
              <a:ext uri="{FF2B5EF4-FFF2-40B4-BE49-F238E27FC236}">
                <a16:creationId xmlns:a16="http://schemas.microsoft.com/office/drawing/2014/main" id="{38516FAC-2068-DDB1-16A0-1BAE8021AA48}"/>
              </a:ext>
            </a:extLst>
          </p:cNvPr>
          <p:cNvSpPr/>
          <p:nvPr/>
        </p:nvSpPr>
        <p:spPr>
          <a:xfrm>
            <a:off x="5074308" y="3285585"/>
            <a:ext cx="132305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REINFORCEMENT LEARNING</a:t>
            </a:r>
          </a:p>
        </p:txBody>
      </p:sp>
      <p:sp>
        <p:nvSpPr>
          <p:cNvPr id="50" name="Rectangle 49">
            <a:extLst>
              <a:ext uri="{FF2B5EF4-FFF2-40B4-BE49-F238E27FC236}">
                <a16:creationId xmlns:a16="http://schemas.microsoft.com/office/drawing/2014/main" id="{769E24A5-8FBC-EE91-E609-EE217F5CA943}"/>
              </a:ext>
            </a:extLst>
          </p:cNvPr>
          <p:cNvSpPr/>
          <p:nvPr/>
        </p:nvSpPr>
        <p:spPr>
          <a:xfrm>
            <a:off x="6486310" y="3285584"/>
            <a:ext cx="90657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TRAINING</a:t>
            </a:r>
          </a:p>
        </p:txBody>
      </p:sp>
      <p:sp>
        <p:nvSpPr>
          <p:cNvPr id="51" name="Rectangle 50">
            <a:extLst>
              <a:ext uri="{FF2B5EF4-FFF2-40B4-BE49-F238E27FC236}">
                <a16:creationId xmlns:a16="http://schemas.microsoft.com/office/drawing/2014/main" id="{46CCBF98-B7AA-4298-0D75-04BCC722F583}"/>
              </a:ext>
            </a:extLst>
          </p:cNvPr>
          <p:cNvSpPr/>
          <p:nvPr/>
        </p:nvSpPr>
        <p:spPr>
          <a:xfrm>
            <a:off x="7481832"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OPTIMIZATION</a:t>
            </a:r>
          </a:p>
        </p:txBody>
      </p:sp>
      <p:sp>
        <p:nvSpPr>
          <p:cNvPr id="52" name="Rectangle 51">
            <a:extLst>
              <a:ext uri="{FF2B5EF4-FFF2-40B4-BE49-F238E27FC236}">
                <a16:creationId xmlns:a16="http://schemas.microsoft.com/office/drawing/2014/main" id="{6C30DFF3-840A-BB2A-E60C-940964832001}"/>
              </a:ext>
            </a:extLst>
          </p:cNvPr>
          <p:cNvSpPr/>
          <p:nvPr/>
        </p:nvSpPr>
        <p:spPr>
          <a:xfrm>
            <a:off x="8732151"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DEPLOYMENT</a:t>
            </a:r>
          </a:p>
        </p:txBody>
      </p:sp>
      <p:sp>
        <p:nvSpPr>
          <p:cNvPr id="53" name="Rectangle 52">
            <a:extLst>
              <a:ext uri="{FF2B5EF4-FFF2-40B4-BE49-F238E27FC236}">
                <a16:creationId xmlns:a16="http://schemas.microsoft.com/office/drawing/2014/main" id="{E6F36102-EC39-C9E8-94C3-82F7E8A165F5}"/>
              </a:ext>
            </a:extLst>
          </p:cNvPr>
          <p:cNvSpPr/>
          <p:nvPr/>
        </p:nvSpPr>
        <p:spPr>
          <a:xfrm>
            <a:off x="9982470"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HOSTING</a:t>
            </a:r>
          </a:p>
        </p:txBody>
      </p:sp>
      <p:sp>
        <p:nvSpPr>
          <p:cNvPr id="54" name="Rectangle 53">
            <a:extLst>
              <a:ext uri="{FF2B5EF4-FFF2-40B4-BE49-F238E27FC236}">
                <a16:creationId xmlns:a16="http://schemas.microsoft.com/office/drawing/2014/main" id="{4DE23770-E3B5-173F-DF13-86991BF8F813}"/>
              </a:ext>
            </a:extLst>
          </p:cNvPr>
          <p:cNvSpPr/>
          <p:nvPr/>
        </p:nvSpPr>
        <p:spPr>
          <a:xfrm>
            <a:off x="564626" y="5029391"/>
            <a:ext cx="2997377"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FRAMEWORKS</a:t>
            </a:r>
          </a:p>
        </p:txBody>
      </p:sp>
      <p:sp>
        <p:nvSpPr>
          <p:cNvPr id="55" name="Rectangle 54">
            <a:extLst>
              <a:ext uri="{FF2B5EF4-FFF2-40B4-BE49-F238E27FC236}">
                <a16:creationId xmlns:a16="http://schemas.microsoft.com/office/drawing/2014/main" id="{A83738A0-1A7B-7449-611D-98B3CB9D6F86}"/>
              </a:ext>
            </a:extLst>
          </p:cNvPr>
          <p:cNvSpPr/>
          <p:nvPr/>
        </p:nvSpPr>
        <p:spPr>
          <a:xfrm>
            <a:off x="564625" y="5429440"/>
            <a:ext cx="2997377"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56" name="TextBox 55">
            <a:extLst>
              <a:ext uri="{FF2B5EF4-FFF2-40B4-BE49-F238E27FC236}">
                <a16:creationId xmlns:a16="http://schemas.microsoft.com/office/drawing/2014/main" id="{D17D22CF-2056-BA69-CFDF-D2BAF6E9BCCB}"/>
              </a:ext>
            </a:extLst>
          </p:cNvPr>
          <p:cNvSpPr txBox="1"/>
          <p:nvPr/>
        </p:nvSpPr>
        <p:spPr>
          <a:xfrm>
            <a:off x="454661" y="4593803"/>
            <a:ext cx="7171215" cy="461665"/>
          </a:xfrm>
          <a:prstGeom prst="rect">
            <a:avLst/>
          </a:prstGeom>
          <a:noFill/>
        </p:spPr>
        <p:txBody>
          <a:bodyPr wrap="square" rtlCol="0">
            <a:spAutoFit/>
          </a:bodyPr>
          <a:lstStyle/>
          <a:p>
            <a:r>
              <a:rPr lang="en-US" sz="2400" dirty="0">
                <a:solidFill>
                  <a:srgbClr val="10483D"/>
                </a:solidFill>
                <a:latin typeface="Gotham Bold" pitchFamily="50" charset="0"/>
              </a:rPr>
              <a:t>ML FRAMEWORKS + INFRASTRUCTURE</a:t>
            </a:r>
          </a:p>
        </p:txBody>
      </p:sp>
      <p:sp>
        <p:nvSpPr>
          <p:cNvPr id="57" name="Rectangle 56">
            <a:extLst>
              <a:ext uri="{FF2B5EF4-FFF2-40B4-BE49-F238E27FC236}">
                <a16:creationId xmlns:a16="http://schemas.microsoft.com/office/drawing/2014/main" id="{630C7949-8A1C-F22A-E39D-38103E969F08}"/>
              </a:ext>
            </a:extLst>
          </p:cNvPr>
          <p:cNvSpPr/>
          <p:nvPr/>
        </p:nvSpPr>
        <p:spPr>
          <a:xfrm>
            <a:off x="745019"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TENSORFLOW</a:t>
            </a:r>
          </a:p>
        </p:txBody>
      </p:sp>
      <p:sp>
        <p:nvSpPr>
          <p:cNvPr id="58" name="Rectangle 57">
            <a:extLst>
              <a:ext uri="{FF2B5EF4-FFF2-40B4-BE49-F238E27FC236}">
                <a16:creationId xmlns:a16="http://schemas.microsoft.com/office/drawing/2014/main" id="{18094675-587D-C48C-3856-D100F3F75EF1}"/>
              </a:ext>
            </a:extLst>
          </p:cNvPr>
          <p:cNvSpPr/>
          <p:nvPr/>
        </p:nvSpPr>
        <p:spPr>
          <a:xfrm>
            <a:off x="2134911"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MXNET</a:t>
            </a:r>
          </a:p>
        </p:txBody>
      </p:sp>
      <p:sp>
        <p:nvSpPr>
          <p:cNvPr id="59" name="Rectangle 58">
            <a:extLst>
              <a:ext uri="{FF2B5EF4-FFF2-40B4-BE49-F238E27FC236}">
                <a16:creationId xmlns:a16="http://schemas.microsoft.com/office/drawing/2014/main" id="{6499AD12-72E4-589C-9A5F-C98B76872575}"/>
              </a:ext>
            </a:extLst>
          </p:cNvPr>
          <p:cNvSpPr/>
          <p:nvPr/>
        </p:nvSpPr>
        <p:spPr>
          <a:xfrm>
            <a:off x="1420604" y="5994245"/>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PYTORCH</a:t>
            </a:r>
          </a:p>
        </p:txBody>
      </p:sp>
      <p:sp>
        <p:nvSpPr>
          <p:cNvPr id="60" name="Rectangle 59">
            <a:extLst>
              <a:ext uri="{FF2B5EF4-FFF2-40B4-BE49-F238E27FC236}">
                <a16:creationId xmlns:a16="http://schemas.microsoft.com/office/drawing/2014/main" id="{2285172C-EBF7-26A1-9282-5BBB4C51BCAF}"/>
              </a:ext>
            </a:extLst>
          </p:cNvPr>
          <p:cNvSpPr/>
          <p:nvPr/>
        </p:nvSpPr>
        <p:spPr>
          <a:xfrm>
            <a:off x="3734133" y="5029391"/>
            <a:ext cx="1747678"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INTERFACES</a:t>
            </a:r>
          </a:p>
        </p:txBody>
      </p:sp>
      <p:sp>
        <p:nvSpPr>
          <p:cNvPr id="61" name="Rectangle 60">
            <a:extLst>
              <a:ext uri="{FF2B5EF4-FFF2-40B4-BE49-F238E27FC236}">
                <a16:creationId xmlns:a16="http://schemas.microsoft.com/office/drawing/2014/main" id="{49F09B3E-26E7-A2E3-9EB2-CF293B20C338}"/>
              </a:ext>
            </a:extLst>
          </p:cNvPr>
          <p:cNvSpPr/>
          <p:nvPr/>
        </p:nvSpPr>
        <p:spPr>
          <a:xfrm>
            <a:off x="3734132" y="5429440"/>
            <a:ext cx="1747678"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2" name="Rectangle 61">
            <a:extLst>
              <a:ext uri="{FF2B5EF4-FFF2-40B4-BE49-F238E27FC236}">
                <a16:creationId xmlns:a16="http://schemas.microsoft.com/office/drawing/2014/main" id="{43EBC598-A480-4132-071E-0F86518478F4}"/>
              </a:ext>
            </a:extLst>
          </p:cNvPr>
          <p:cNvSpPr/>
          <p:nvPr/>
        </p:nvSpPr>
        <p:spPr>
          <a:xfrm>
            <a:off x="4102251" y="5527228"/>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GLUON</a:t>
            </a:r>
          </a:p>
        </p:txBody>
      </p:sp>
      <p:sp>
        <p:nvSpPr>
          <p:cNvPr id="63" name="Rectangle 62">
            <a:extLst>
              <a:ext uri="{FF2B5EF4-FFF2-40B4-BE49-F238E27FC236}">
                <a16:creationId xmlns:a16="http://schemas.microsoft.com/office/drawing/2014/main" id="{AAB80770-5E62-5ECC-55F6-1312031423BB}"/>
              </a:ext>
            </a:extLst>
          </p:cNvPr>
          <p:cNvSpPr/>
          <p:nvPr/>
        </p:nvSpPr>
        <p:spPr>
          <a:xfrm>
            <a:off x="4104024" y="5987476"/>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KERAS</a:t>
            </a:r>
          </a:p>
        </p:txBody>
      </p:sp>
      <p:sp>
        <p:nvSpPr>
          <p:cNvPr id="64" name="Rectangle 63">
            <a:extLst>
              <a:ext uri="{FF2B5EF4-FFF2-40B4-BE49-F238E27FC236}">
                <a16:creationId xmlns:a16="http://schemas.microsoft.com/office/drawing/2014/main" id="{1F9F0BBD-9DC1-8F39-F8F9-D70283F04B93}"/>
              </a:ext>
            </a:extLst>
          </p:cNvPr>
          <p:cNvSpPr/>
          <p:nvPr/>
        </p:nvSpPr>
        <p:spPr>
          <a:xfrm>
            <a:off x="5653939" y="5029397"/>
            <a:ext cx="5749632" cy="400050"/>
          </a:xfrm>
          <a:prstGeom prst="rect">
            <a:avLst/>
          </a:prstGeom>
          <a:solidFill>
            <a:srgbClr val="404040"/>
          </a:solid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INFRASTRUCTURE</a:t>
            </a:r>
          </a:p>
        </p:txBody>
      </p:sp>
      <p:sp>
        <p:nvSpPr>
          <p:cNvPr id="65" name="Rectangle 64">
            <a:extLst>
              <a:ext uri="{FF2B5EF4-FFF2-40B4-BE49-F238E27FC236}">
                <a16:creationId xmlns:a16="http://schemas.microsoft.com/office/drawing/2014/main" id="{4BC40C78-AD9B-4554-0409-56B0BA53FC9B}"/>
              </a:ext>
            </a:extLst>
          </p:cNvPr>
          <p:cNvSpPr/>
          <p:nvPr/>
        </p:nvSpPr>
        <p:spPr>
          <a:xfrm>
            <a:off x="5653937" y="5429446"/>
            <a:ext cx="5749633" cy="1031824"/>
          </a:xfrm>
          <a:prstGeom prst="rect">
            <a:avLst/>
          </a:prstGeom>
          <a:no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6" name="TextBox 65">
            <a:extLst>
              <a:ext uri="{FF2B5EF4-FFF2-40B4-BE49-F238E27FC236}">
                <a16:creationId xmlns:a16="http://schemas.microsoft.com/office/drawing/2014/main" id="{8D066C9A-DA3F-FD2E-A994-2BF571F5D44B}"/>
              </a:ext>
            </a:extLst>
          </p:cNvPr>
          <p:cNvSpPr txBox="1"/>
          <p:nvPr/>
        </p:nvSpPr>
        <p:spPr>
          <a:xfrm>
            <a:off x="5729829" y="5972801"/>
            <a:ext cx="978216" cy="215444"/>
          </a:xfrm>
          <a:prstGeom prst="rect">
            <a:avLst/>
          </a:prstGeom>
          <a:noFill/>
        </p:spPr>
        <p:txBody>
          <a:bodyPr wrap="square" rtlCol="0">
            <a:spAutoFit/>
          </a:bodyPr>
          <a:lstStyle/>
          <a:p>
            <a:pPr algn="ctr"/>
            <a:r>
              <a:rPr lang="en-US" sz="800" dirty="0">
                <a:solidFill>
                  <a:srgbClr val="404040"/>
                </a:solidFill>
                <a:latin typeface="Gotham Medium"/>
              </a:rPr>
              <a:t>EC2</a:t>
            </a:r>
          </a:p>
        </p:txBody>
      </p:sp>
      <p:pic>
        <p:nvPicPr>
          <p:cNvPr id="67" name="Picture 66">
            <a:extLst>
              <a:ext uri="{FF2B5EF4-FFF2-40B4-BE49-F238E27FC236}">
                <a16:creationId xmlns:a16="http://schemas.microsoft.com/office/drawing/2014/main" id="{CF8AD692-8194-67A7-1C53-DC764B99CD0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78061" y="5530276"/>
            <a:ext cx="457200" cy="457200"/>
          </a:xfrm>
          <a:prstGeom prst="rect">
            <a:avLst/>
          </a:prstGeom>
        </p:spPr>
      </p:pic>
      <p:sp>
        <p:nvSpPr>
          <p:cNvPr id="68" name="TextBox 67">
            <a:extLst>
              <a:ext uri="{FF2B5EF4-FFF2-40B4-BE49-F238E27FC236}">
                <a16:creationId xmlns:a16="http://schemas.microsoft.com/office/drawing/2014/main" id="{B4C509A3-27CF-62E2-EB51-CF2D9ABBB005}"/>
              </a:ext>
            </a:extLst>
          </p:cNvPr>
          <p:cNvSpPr txBox="1"/>
          <p:nvPr/>
        </p:nvSpPr>
        <p:spPr>
          <a:xfrm>
            <a:off x="8782384" y="5972801"/>
            <a:ext cx="1062454" cy="461665"/>
          </a:xfrm>
          <a:prstGeom prst="rect">
            <a:avLst/>
          </a:prstGeom>
          <a:noFill/>
        </p:spPr>
        <p:txBody>
          <a:bodyPr wrap="square" rtlCol="0">
            <a:spAutoFit/>
          </a:bodyPr>
          <a:lstStyle/>
          <a:p>
            <a:pPr algn="ctr"/>
            <a:r>
              <a:rPr lang="en-US" sz="800" dirty="0">
                <a:solidFill>
                  <a:srgbClr val="404040"/>
                </a:solidFill>
                <a:latin typeface="Gotham Medium"/>
              </a:rPr>
              <a:t>DL </a:t>
            </a:r>
            <a:br>
              <a:rPr lang="en-US" sz="800" dirty="0">
                <a:solidFill>
                  <a:srgbClr val="404040"/>
                </a:solidFill>
                <a:latin typeface="Gotham Medium"/>
              </a:rPr>
            </a:br>
            <a:r>
              <a:rPr lang="en-US" sz="800" dirty="0">
                <a:solidFill>
                  <a:srgbClr val="404040"/>
                </a:solidFill>
                <a:latin typeface="Gotham Medium"/>
              </a:rPr>
              <a:t>CONTAINERS </a:t>
            </a:r>
            <a:br>
              <a:rPr lang="en-US" sz="800" dirty="0">
                <a:solidFill>
                  <a:srgbClr val="404040"/>
                </a:solidFill>
                <a:latin typeface="Gotham Medium"/>
              </a:rPr>
            </a:br>
            <a:r>
              <a:rPr lang="en-US" sz="800" dirty="0">
                <a:solidFill>
                  <a:srgbClr val="404040"/>
                </a:solidFill>
                <a:latin typeface="Gotham Medium"/>
              </a:rPr>
              <a:t>&amp; AMIs</a:t>
            </a:r>
          </a:p>
        </p:txBody>
      </p:sp>
      <p:pic>
        <p:nvPicPr>
          <p:cNvPr id="69" name="Picture 68">
            <a:extLst>
              <a:ext uri="{FF2B5EF4-FFF2-40B4-BE49-F238E27FC236}">
                <a16:creationId xmlns:a16="http://schemas.microsoft.com/office/drawing/2014/main" id="{5AB6EE9D-713E-8763-0940-B6EA07D6FD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35495" y="5530276"/>
            <a:ext cx="457200" cy="457200"/>
          </a:xfrm>
          <a:prstGeom prst="rect">
            <a:avLst/>
          </a:prstGeom>
        </p:spPr>
      </p:pic>
      <p:sp>
        <p:nvSpPr>
          <p:cNvPr id="70" name="TextBox 69">
            <a:extLst>
              <a:ext uri="{FF2B5EF4-FFF2-40B4-BE49-F238E27FC236}">
                <a16:creationId xmlns:a16="http://schemas.microsoft.com/office/drawing/2014/main" id="{1771E8D5-EAFB-D942-3E11-C675A3EF3BA8}"/>
              </a:ext>
            </a:extLst>
          </p:cNvPr>
          <p:cNvSpPr txBox="1"/>
          <p:nvPr/>
        </p:nvSpPr>
        <p:spPr>
          <a:xfrm>
            <a:off x="7422213" y="5972801"/>
            <a:ext cx="706453" cy="215444"/>
          </a:xfrm>
          <a:prstGeom prst="rect">
            <a:avLst/>
          </a:prstGeom>
          <a:noFill/>
        </p:spPr>
        <p:txBody>
          <a:bodyPr wrap="square" rtlCol="0">
            <a:spAutoFit/>
          </a:bodyPr>
          <a:lstStyle/>
          <a:p>
            <a:pPr algn="ctr"/>
            <a:r>
              <a:rPr lang="en-US" sz="800" dirty="0">
                <a:solidFill>
                  <a:srgbClr val="404040"/>
                </a:solidFill>
                <a:latin typeface="Gotham Medium"/>
              </a:rPr>
              <a:t>ECS</a:t>
            </a:r>
          </a:p>
        </p:txBody>
      </p:sp>
      <p:pic>
        <p:nvPicPr>
          <p:cNvPr id="71" name="Picture 70">
            <a:extLst>
              <a:ext uri="{FF2B5EF4-FFF2-40B4-BE49-F238E27FC236}">
                <a16:creationId xmlns:a16="http://schemas.microsoft.com/office/drawing/2014/main" id="{F234F49B-FF57-CC60-7F43-F851AF1079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6778" y="5530276"/>
            <a:ext cx="457200" cy="457200"/>
          </a:xfrm>
          <a:prstGeom prst="rect">
            <a:avLst/>
          </a:prstGeom>
        </p:spPr>
      </p:pic>
      <p:sp>
        <p:nvSpPr>
          <p:cNvPr id="72" name="TextBox 71">
            <a:extLst>
              <a:ext uri="{FF2B5EF4-FFF2-40B4-BE49-F238E27FC236}">
                <a16:creationId xmlns:a16="http://schemas.microsoft.com/office/drawing/2014/main" id="{D3913E2A-4468-8B1E-0F93-7A778A86AA42}"/>
              </a:ext>
            </a:extLst>
          </p:cNvPr>
          <p:cNvSpPr txBox="1"/>
          <p:nvPr/>
        </p:nvSpPr>
        <p:spPr>
          <a:xfrm>
            <a:off x="8166696" y="5972801"/>
            <a:ext cx="706453" cy="215444"/>
          </a:xfrm>
          <a:prstGeom prst="rect">
            <a:avLst/>
          </a:prstGeom>
          <a:noFill/>
        </p:spPr>
        <p:txBody>
          <a:bodyPr wrap="square" rtlCol="0">
            <a:spAutoFit/>
          </a:bodyPr>
          <a:lstStyle/>
          <a:p>
            <a:pPr algn="ctr"/>
            <a:r>
              <a:rPr lang="en-US" sz="800" dirty="0">
                <a:solidFill>
                  <a:srgbClr val="404040"/>
                </a:solidFill>
                <a:latin typeface="Gotham Medium"/>
              </a:rPr>
              <a:t>EKS</a:t>
            </a:r>
          </a:p>
        </p:txBody>
      </p:sp>
      <p:pic>
        <p:nvPicPr>
          <p:cNvPr id="73" name="Picture 72">
            <a:extLst>
              <a:ext uri="{FF2B5EF4-FFF2-40B4-BE49-F238E27FC236}">
                <a16:creationId xmlns:a16="http://schemas.microsoft.com/office/drawing/2014/main" id="{1929DB04-E003-4DA3-AD90-5022B21FEA5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92929" y="5530276"/>
            <a:ext cx="457200" cy="457200"/>
          </a:xfrm>
          <a:prstGeom prst="rect">
            <a:avLst/>
          </a:prstGeom>
        </p:spPr>
      </p:pic>
      <p:pic>
        <p:nvPicPr>
          <p:cNvPr id="74" name="Picture 73">
            <a:extLst>
              <a:ext uri="{FF2B5EF4-FFF2-40B4-BE49-F238E27FC236}">
                <a16:creationId xmlns:a16="http://schemas.microsoft.com/office/drawing/2014/main" id="{8400B502-C0A3-EC79-1E9F-DE43955B10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20626" y="5530276"/>
            <a:ext cx="457200" cy="457200"/>
          </a:xfrm>
          <a:prstGeom prst="rect">
            <a:avLst/>
          </a:prstGeom>
        </p:spPr>
      </p:pic>
      <p:sp>
        <p:nvSpPr>
          <p:cNvPr id="75" name="TextBox 74">
            <a:extLst>
              <a:ext uri="{FF2B5EF4-FFF2-40B4-BE49-F238E27FC236}">
                <a16:creationId xmlns:a16="http://schemas.microsoft.com/office/drawing/2014/main" id="{2AE6ED38-E502-A4A5-25FD-1F4789B63396}"/>
              </a:ext>
            </a:extLst>
          </p:cNvPr>
          <p:cNvSpPr txBox="1"/>
          <p:nvPr/>
        </p:nvSpPr>
        <p:spPr>
          <a:xfrm>
            <a:off x="10369762" y="5972801"/>
            <a:ext cx="971167" cy="215444"/>
          </a:xfrm>
          <a:prstGeom prst="rect">
            <a:avLst/>
          </a:prstGeom>
          <a:noFill/>
        </p:spPr>
        <p:txBody>
          <a:bodyPr wrap="square" rtlCol="0">
            <a:spAutoFit/>
          </a:bodyPr>
          <a:lstStyle/>
          <a:p>
            <a:pPr algn="ctr"/>
            <a:r>
              <a:rPr lang="en-US" sz="800" dirty="0">
                <a:solidFill>
                  <a:srgbClr val="404040"/>
                </a:solidFill>
                <a:latin typeface="Gotham Medium"/>
              </a:rPr>
              <a:t>GREENGRASS</a:t>
            </a:r>
          </a:p>
        </p:txBody>
      </p:sp>
      <p:pic>
        <p:nvPicPr>
          <p:cNvPr id="76" name="Picture 75">
            <a:extLst>
              <a:ext uri="{FF2B5EF4-FFF2-40B4-BE49-F238E27FC236}">
                <a16:creationId xmlns:a16="http://schemas.microsoft.com/office/drawing/2014/main" id="{E828E46D-238F-19E2-A683-F4866B04850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49344" y="5530276"/>
            <a:ext cx="457200" cy="457200"/>
          </a:xfrm>
          <a:prstGeom prst="rect">
            <a:avLst/>
          </a:prstGeom>
        </p:spPr>
      </p:pic>
      <p:sp>
        <p:nvSpPr>
          <p:cNvPr id="77" name="TextBox 76">
            <a:extLst>
              <a:ext uri="{FF2B5EF4-FFF2-40B4-BE49-F238E27FC236}">
                <a16:creationId xmlns:a16="http://schemas.microsoft.com/office/drawing/2014/main" id="{B49EBAD5-239A-126F-F687-317B4AA74724}"/>
              </a:ext>
            </a:extLst>
          </p:cNvPr>
          <p:cNvSpPr txBox="1"/>
          <p:nvPr/>
        </p:nvSpPr>
        <p:spPr>
          <a:xfrm>
            <a:off x="9610276" y="5972801"/>
            <a:ext cx="971167" cy="338554"/>
          </a:xfrm>
          <a:prstGeom prst="rect">
            <a:avLst/>
          </a:prstGeom>
          <a:noFill/>
        </p:spPr>
        <p:txBody>
          <a:bodyPr wrap="square" rtlCol="0">
            <a:spAutoFit/>
          </a:bodyPr>
          <a:lstStyle/>
          <a:p>
            <a:pPr algn="ctr"/>
            <a:r>
              <a:rPr lang="en-US" sz="800" dirty="0">
                <a:solidFill>
                  <a:srgbClr val="404040"/>
                </a:solidFill>
                <a:latin typeface="Gotham Medium"/>
              </a:rPr>
              <a:t>ELASTIC INFERENCE</a:t>
            </a:r>
          </a:p>
        </p:txBody>
      </p:sp>
      <p:pic>
        <p:nvPicPr>
          <p:cNvPr id="78" name="Picture 77">
            <a:extLst>
              <a:ext uri="{FF2B5EF4-FFF2-40B4-BE49-F238E27FC236}">
                <a16:creationId xmlns:a16="http://schemas.microsoft.com/office/drawing/2014/main" id="{2242C35A-1511-085B-88A8-6B04AFB229D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64212" y="5530276"/>
            <a:ext cx="457200" cy="457200"/>
          </a:xfrm>
          <a:prstGeom prst="rect">
            <a:avLst/>
          </a:prstGeom>
        </p:spPr>
      </p:pic>
      <p:sp>
        <p:nvSpPr>
          <p:cNvPr id="79" name="TextBox 78">
            <a:extLst>
              <a:ext uri="{FF2B5EF4-FFF2-40B4-BE49-F238E27FC236}">
                <a16:creationId xmlns:a16="http://schemas.microsoft.com/office/drawing/2014/main" id="{35308DC1-5CD9-332C-9085-893AADF1BCC7}"/>
              </a:ext>
            </a:extLst>
          </p:cNvPr>
          <p:cNvSpPr txBox="1"/>
          <p:nvPr/>
        </p:nvSpPr>
        <p:spPr>
          <a:xfrm>
            <a:off x="6504938" y="5972801"/>
            <a:ext cx="971167" cy="215444"/>
          </a:xfrm>
          <a:prstGeom prst="rect">
            <a:avLst/>
          </a:prstGeom>
          <a:noFill/>
        </p:spPr>
        <p:txBody>
          <a:bodyPr wrap="square" rtlCol="0">
            <a:spAutoFit/>
          </a:bodyPr>
          <a:lstStyle/>
          <a:p>
            <a:pPr algn="ctr"/>
            <a:r>
              <a:rPr lang="en-US" sz="800" dirty="0">
                <a:solidFill>
                  <a:srgbClr val="404040"/>
                </a:solidFill>
                <a:latin typeface="Gotham Medium"/>
              </a:rPr>
              <a:t>INFERENTIA</a:t>
            </a:r>
          </a:p>
        </p:txBody>
      </p:sp>
      <p:sp>
        <p:nvSpPr>
          <p:cNvPr id="2" name="Rectangle 1">
            <a:extLst>
              <a:ext uri="{FF2B5EF4-FFF2-40B4-BE49-F238E27FC236}">
                <a16:creationId xmlns:a16="http://schemas.microsoft.com/office/drawing/2014/main" id="{FC4D302E-8F08-6964-5D2E-D1753E743BF8}"/>
              </a:ext>
            </a:extLst>
          </p:cNvPr>
          <p:cNvSpPr/>
          <p:nvPr/>
        </p:nvSpPr>
        <p:spPr>
          <a:xfrm>
            <a:off x="261170" y="4470124"/>
            <a:ext cx="11411565" cy="2210917"/>
          </a:xfrm>
          <a:prstGeom prst="rect">
            <a:avLst/>
          </a:prstGeom>
          <a:no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349989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663DC83-69FE-1E42-4D5C-0E6A3590C622}"/>
              </a:ext>
            </a:extLst>
          </p:cNvPr>
          <p:cNvSpPr/>
          <p:nvPr/>
        </p:nvSpPr>
        <p:spPr>
          <a:xfrm>
            <a:off x="530335" y="670689"/>
            <a:ext cx="2515789"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VISION</a:t>
            </a:r>
          </a:p>
        </p:txBody>
      </p:sp>
      <p:sp>
        <p:nvSpPr>
          <p:cNvPr id="10" name="Rectangle 9">
            <a:extLst>
              <a:ext uri="{FF2B5EF4-FFF2-40B4-BE49-F238E27FC236}">
                <a16:creationId xmlns:a16="http://schemas.microsoft.com/office/drawing/2014/main" id="{4FF4BDF7-789A-44FD-8B52-4C2010B77A73}"/>
              </a:ext>
            </a:extLst>
          </p:cNvPr>
          <p:cNvSpPr/>
          <p:nvPr/>
        </p:nvSpPr>
        <p:spPr>
          <a:xfrm>
            <a:off x="530334" y="1070739"/>
            <a:ext cx="2515789"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pic>
        <p:nvPicPr>
          <p:cNvPr id="11" name="Picture 10">
            <a:extLst>
              <a:ext uri="{FF2B5EF4-FFF2-40B4-BE49-F238E27FC236}">
                <a16:creationId xmlns:a16="http://schemas.microsoft.com/office/drawing/2014/main" id="{5217330C-56B1-C506-5710-178A75A862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504" y="1236119"/>
            <a:ext cx="457200" cy="457200"/>
          </a:xfrm>
          <a:prstGeom prst="rect">
            <a:avLst/>
          </a:prstGeom>
        </p:spPr>
      </p:pic>
      <p:pic>
        <p:nvPicPr>
          <p:cNvPr id="12" name="Picture 11">
            <a:extLst>
              <a:ext uri="{FF2B5EF4-FFF2-40B4-BE49-F238E27FC236}">
                <a16:creationId xmlns:a16="http://schemas.microsoft.com/office/drawing/2014/main" id="{ABB1CF71-BB18-D849-1F00-308D8EB9F4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613" y="1236119"/>
            <a:ext cx="457200" cy="457200"/>
          </a:xfrm>
          <a:prstGeom prst="rect">
            <a:avLst/>
          </a:prstGeom>
        </p:spPr>
      </p:pic>
      <p:sp>
        <p:nvSpPr>
          <p:cNvPr id="13" name="TextBox 12">
            <a:extLst>
              <a:ext uri="{FF2B5EF4-FFF2-40B4-BE49-F238E27FC236}">
                <a16:creationId xmlns:a16="http://schemas.microsoft.com/office/drawing/2014/main" id="{BA1B08ED-B018-498A-5832-2D2517326CD7}"/>
              </a:ext>
            </a:extLst>
          </p:cNvPr>
          <p:cNvSpPr txBox="1"/>
          <p:nvPr/>
        </p:nvSpPr>
        <p:spPr>
          <a:xfrm>
            <a:off x="514105"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IMAGE</a:t>
            </a:r>
          </a:p>
        </p:txBody>
      </p:sp>
      <p:sp>
        <p:nvSpPr>
          <p:cNvPr id="14" name="TextBox 13">
            <a:extLst>
              <a:ext uri="{FF2B5EF4-FFF2-40B4-BE49-F238E27FC236}">
                <a16:creationId xmlns:a16="http://schemas.microsoft.com/office/drawing/2014/main" id="{796A2BA4-3434-BC7F-F377-ADB5E74DC4ED}"/>
              </a:ext>
            </a:extLst>
          </p:cNvPr>
          <p:cNvSpPr txBox="1"/>
          <p:nvPr/>
        </p:nvSpPr>
        <p:spPr>
          <a:xfrm>
            <a:off x="1340996" y="1701786"/>
            <a:ext cx="978216" cy="338554"/>
          </a:xfrm>
          <a:prstGeom prst="rect">
            <a:avLst/>
          </a:prstGeom>
          <a:noFill/>
        </p:spPr>
        <p:txBody>
          <a:bodyPr wrap="square" rtlCol="0">
            <a:spAutoFit/>
          </a:bodyPr>
          <a:lstStyle/>
          <a:p>
            <a:pPr algn="ctr"/>
            <a:r>
              <a:rPr lang="en-US" sz="800" dirty="0">
                <a:solidFill>
                  <a:srgbClr val="404040"/>
                </a:solidFill>
                <a:latin typeface="Gotham Medium"/>
              </a:rPr>
              <a:t>REKOGNITION VIDEO</a:t>
            </a:r>
          </a:p>
        </p:txBody>
      </p:sp>
      <p:sp>
        <p:nvSpPr>
          <p:cNvPr id="15" name="TextBox 14">
            <a:extLst>
              <a:ext uri="{FF2B5EF4-FFF2-40B4-BE49-F238E27FC236}">
                <a16:creationId xmlns:a16="http://schemas.microsoft.com/office/drawing/2014/main" id="{AC940B87-920B-CA6E-0687-93732F55EE11}"/>
              </a:ext>
            </a:extLst>
          </p:cNvPr>
          <p:cNvSpPr txBox="1"/>
          <p:nvPr/>
        </p:nvSpPr>
        <p:spPr>
          <a:xfrm>
            <a:off x="2138588" y="1701786"/>
            <a:ext cx="978216" cy="215444"/>
          </a:xfrm>
          <a:prstGeom prst="rect">
            <a:avLst/>
          </a:prstGeom>
          <a:noFill/>
        </p:spPr>
        <p:txBody>
          <a:bodyPr wrap="square" rtlCol="0">
            <a:spAutoFit/>
          </a:bodyPr>
          <a:lstStyle/>
          <a:p>
            <a:pPr algn="ctr"/>
            <a:r>
              <a:rPr lang="en-US" sz="800" dirty="0">
                <a:solidFill>
                  <a:srgbClr val="404040"/>
                </a:solidFill>
                <a:latin typeface="Gotham Medium"/>
              </a:rPr>
              <a:t>TEXTRACT</a:t>
            </a:r>
          </a:p>
        </p:txBody>
      </p:sp>
      <p:sp>
        <p:nvSpPr>
          <p:cNvPr id="16" name="Rectangle 15">
            <a:extLst>
              <a:ext uri="{FF2B5EF4-FFF2-40B4-BE49-F238E27FC236}">
                <a16:creationId xmlns:a16="http://schemas.microsoft.com/office/drawing/2014/main" id="{5BBBE901-31C1-959B-D4F1-8B9A7C95C1D4}"/>
              </a:ext>
            </a:extLst>
          </p:cNvPr>
          <p:cNvSpPr/>
          <p:nvPr/>
        </p:nvSpPr>
        <p:spPr>
          <a:xfrm>
            <a:off x="3146255" y="672872"/>
            <a:ext cx="1589961"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SPEECH</a:t>
            </a:r>
          </a:p>
        </p:txBody>
      </p:sp>
      <p:sp>
        <p:nvSpPr>
          <p:cNvPr id="17" name="Rectangle 16">
            <a:extLst>
              <a:ext uri="{FF2B5EF4-FFF2-40B4-BE49-F238E27FC236}">
                <a16:creationId xmlns:a16="http://schemas.microsoft.com/office/drawing/2014/main" id="{D66409D9-102D-FD37-D1B4-E97324052F30}"/>
              </a:ext>
            </a:extLst>
          </p:cNvPr>
          <p:cNvSpPr/>
          <p:nvPr/>
        </p:nvSpPr>
        <p:spPr>
          <a:xfrm>
            <a:off x="3146255" y="1072922"/>
            <a:ext cx="1589962"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18" name="TextBox 17">
            <a:extLst>
              <a:ext uri="{FF2B5EF4-FFF2-40B4-BE49-F238E27FC236}">
                <a16:creationId xmlns:a16="http://schemas.microsoft.com/office/drawing/2014/main" id="{65ECF1DE-2BDB-7BEA-83FC-491E047EA102}"/>
              </a:ext>
            </a:extLst>
          </p:cNvPr>
          <p:cNvSpPr txBox="1"/>
          <p:nvPr/>
        </p:nvSpPr>
        <p:spPr>
          <a:xfrm>
            <a:off x="3066077" y="1701786"/>
            <a:ext cx="978216" cy="215444"/>
          </a:xfrm>
          <a:prstGeom prst="rect">
            <a:avLst/>
          </a:prstGeom>
          <a:noFill/>
        </p:spPr>
        <p:txBody>
          <a:bodyPr wrap="square" rtlCol="0">
            <a:spAutoFit/>
          </a:bodyPr>
          <a:lstStyle/>
          <a:p>
            <a:pPr algn="ctr"/>
            <a:r>
              <a:rPr lang="en-US" sz="800" dirty="0">
                <a:solidFill>
                  <a:srgbClr val="404040"/>
                </a:solidFill>
                <a:latin typeface="Gotham Medium"/>
              </a:rPr>
              <a:t>POLLY</a:t>
            </a:r>
          </a:p>
        </p:txBody>
      </p:sp>
      <p:sp>
        <p:nvSpPr>
          <p:cNvPr id="19" name="TextBox 18">
            <a:extLst>
              <a:ext uri="{FF2B5EF4-FFF2-40B4-BE49-F238E27FC236}">
                <a16:creationId xmlns:a16="http://schemas.microsoft.com/office/drawing/2014/main" id="{920663C3-C1A9-9CA8-100C-64C6420F335E}"/>
              </a:ext>
            </a:extLst>
          </p:cNvPr>
          <p:cNvSpPr txBox="1"/>
          <p:nvPr/>
        </p:nvSpPr>
        <p:spPr>
          <a:xfrm>
            <a:off x="3784944"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TRANSCRIBE</a:t>
            </a:r>
          </a:p>
        </p:txBody>
      </p:sp>
      <p:pic>
        <p:nvPicPr>
          <p:cNvPr id="20" name="Picture 19">
            <a:extLst>
              <a:ext uri="{FF2B5EF4-FFF2-40B4-BE49-F238E27FC236}">
                <a16:creationId xmlns:a16="http://schemas.microsoft.com/office/drawing/2014/main" id="{701E4496-C527-2B54-BF6B-9D3AD76952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6818" y="1236119"/>
            <a:ext cx="457200" cy="457200"/>
          </a:xfrm>
          <a:prstGeom prst="rect">
            <a:avLst/>
          </a:prstGeom>
        </p:spPr>
      </p:pic>
      <p:pic>
        <p:nvPicPr>
          <p:cNvPr id="21" name="Picture 20">
            <a:extLst>
              <a:ext uri="{FF2B5EF4-FFF2-40B4-BE49-F238E27FC236}">
                <a16:creationId xmlns:a16="http://schemas.microsoft.com/office/drawing/2014/main" id="{198549F0-11EE-AF63-1C33-69F85ADD5D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5452" y="1236119"/>
            <a:ext cx="457200" cy="457200"/>
          </a:xfrm>
          <a:prstGeom prst="rect">
            <a:avLst/>
          </a:prstGeom>
        </p:spPr>
      </p:pic>
      <p:sp>
        <p:nvSpPr>
          <p:cNvPr id="22" name="Rectangle 21">
            <a:extLst>
              <a:ext uri="{FF2B5EF4-FFF2-40B4-BE49-F238E27FC236}">
                <a16:creationId xmlns:a16="http://schemas.microsoft.com/office/drawing/2014/main" id="{60AFD6A2-D074-050C-4996-CC2C8CC50888}"/>
              </a:ext>
            </a:extLst>
          </p:cNvPr>
          <p:cNvSpPr/>
          <p:nvPr/>
        </p:nvSpPr>
        <p:spPr>
          <a:xfrm>
            <a:off x="4850318" y="667577"/>
            <a:ext cx="1782082" cy="400050"/>
          </a:xfrm>
          <a:prstGeom prst="rect">
            <a:avLst/>
          </a:prstGeom>
          <a:solidFill>
            <a:srgbClr val="1C7B68"/>
          </a:solid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LANGUAGE</a:t>
            </a:r>
          </a:p>
        </p:txBody>
      </p:sp>
      <p:sp>
        <p:nvSpPr>
          <p:cNvPr id="23" name="Rectangle 22">
            <a:extLst>
              <a:ext uri="{FF2B5EF4-FFF2-40B4-BE49-F238E27FC236}">
                <a16:creationId xmlns:a16="http://schemas.microsoft.com/office/drawing/2014/main" id="{FBF5B576-28DD-B60F-3C2C-4982735ACE27}"/>
              </a:ext>
            </a:extLst>
          </p:cNvPr>
          <p:cNvSpPr/>
          <p:nvPr/>
        </p:nvSpPr>
        <p:spPr>
          <a:xfrm>
            <a:off x="4850316" y="1067627"/>
            <a:ext cx="178208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24" name="TextBox 23">
            <a:extLst>
              <a:ext uri="{FF2B5EF4-FFF2-40B4-BE49-F238E27FC236}">
                <a16:creationId xmlns:a16="http://schemas.microsoft.com/office/drawing/2014/main" id="{5563CF5F-A764-755A-6385-AB3EF63651E5}"/>
              </a:ext>
            </a:extLst>
          </p:cNvPr>
          <p:cNvSpPr txBox="1"/>
          <p:nvPr/>
        </p:nvSpPr>
        <p:spPr>
          <a:xfrm>
            <a:off x="4791098" y="1701786"/>
            <a:ext cx="978216" cy="215444"/>
          </a:xfrm>
          <a:prstGeom prst="rect">
            <a:avLst/>
          </a:prstGeom>
          <a:noFill/>
        </p:spPr>
        <p:txBody>
          <a:bodyPr wrap="square" rtlCol="0">
            <a:spAutoFit/>
          </a:bodyPr>
          <a:lstStyle/>
          <a:p>
            <a:pPr algn="ctr"/>
            <a:r>
              <a:rPr lang="en-US" sz="800" dirty="0">
                <a:solidFill>
                  <a:srgbClr val="404040"/>
                </a:solidFill>
                <a:latin typeface="Gotham Medium"/>
              </a:rPr>
              <a:t>TRANSLATE</a:t>
            </a:r>
          </a:p>
        </p:txBody>
      </p:sp>
      <p:sp>
        <p:nvSpPr>
          <p:cNvPr id="25" name="TextBox 24">
            <a:extLst>
              <a:ext uri="{FF2B5EF4-FFF2-40B4-BE49-F238E27FC236}">
                <a16:creationId xmlns:a16="http://schemas.microsoft.com/office/drawing/2014/main" id="{597EC8CB-F215-BBEF-19F1-910F0A5733AC}"/>
              </a:ext>
            </a:extLst>
          </p:cNvPr>
          <p:cNvSpPr txBox="1"/>
          <p:nvPr/>
        </p:nvSpPr>
        <p:spPr>
          <a:xfrm>
            <a:off x="5562450" y="1701786"/>
            <a:ext cx="1107761" cy="461665"/>
          </a:xfrm>
          <a:prstGeom prst="rect">
            <a:avLst/>
          </a:prstGeom>
          <a:noFill/>
        </p:spPr>
        <p:txBody>
          <a:bodyPr wrap="square" rtlCol="0">
            <a:spAutoFit/>
          </a:bodyPr>
          <a:lstStyle/>
          <a:p>
            <a:pPr algn="ctr"/>
            <a:r>
              <a:rPr lang="en-US" sz="800" dirty="0">
                <a:solidFill>
                  <a:srgbClr val="404040"/>
                </a:solidFill>
                <a:latin typeface="Gotham Medium"/>
              </a:rPr>
              <a:t>COMPREHEND </a:t>
            </a:r>
            <a:br>
              <a:rPr lang="en-US" sz="800" dirty="0">
                <a:solidFill>
                  <a:srgbClr val="404040"/>
                </a:solidFill>
                <a:latin typeface="Gotham Medium"/>
              </a:rPr>
            </a:br>
            <a:r>
              <a:rPr lang="en-US" sz="800" dirty="0">
                <a:solidFill>
                  <a:srgbClr val="404040"/>
                </a:solidFill>
                <a:latin typeface="Gotham Medium"/>
              </a:rPr>
              <a:t>&amp; COMPREHEND MEDICAL</a:t>
            </a:r>
          </a:p>
        </p:txBody>
      </p:sp>
      <p:pic>
        <p:nvPicPr>
          <p:cNvPr id="26" name="Picture 25">
            <a:extLst>
              <a:ext uri="{FF2B5EF4-FFF2-40B4-BE49-F238E27FC236}">
                <a16:creationId xmlns:a16="http://schemas.microsoft.com/office/drawing/2014/main" id="{F6E794E4-3259-1034-3545-1C04141062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8247" y="1236119"/>
            <a:ext cx="457200" cy="457200"/>
          </a:xfrm>
          <a:prstGeom prst="rect">
            <a:avLst/>
          </a:prstGeom>
        </p:spPr>
      </p:pic>
      <p:pic>
        <p:nvPicPr>
          <p:cNvPr id="27" name="Picture 26">
            <a:extLst>
              <a:ext uri="{FF2B5EF4-FFF2-40B4-BE49-F238E27FC236}">
                <a16:creationId xmlns:a16="http://schemas.microsoft.com/office/drawing/2014/main" id="{82185300-978B-A513-CF6C-02ACCE2F10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5793" y="1236119"/>
            <a:ext cx="457200" cy="457200"/>
          </a:xfrm>
          <a:prstGeom prst="rect">
            <a:avLst/>
          </a:prstGeom>
        </p:spPr>
      </p:pic>
      <p:pic>
        <p:nvPicPr>
          <p:cNvPr id="28" name="Picture 27">
            <a:extLst>
              <a:ext uri="{FF2B5EF4-FFF2-40B4-BE49-F238E27FC236}">
                <a16:creationId xmlns:a16="http://schemas.microsoft.com/office/drawing/2014/main" id="{B290F24D-B56B-37E2-2D80-92C871C4183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4226" y="1236119"/>
            <a:ext cx="457200" cy="457200"/>
          </a:xfrm>
          <a:prstGeom prst="rect">
            <a:avLst/>
          </a:prstGeom>
        </p:spPr>
      </p:pic>
      <p:sp>
        <p:nvSpPr>
          <p:cNvPr id="29" name="Rectangle 28">
            <a:extLst>
              <a:ext uri="{FF2B5EF4-FFF2-40B4-BE49-F238E27FC236}">
                <a16:creationId xmlns:a16="http://schemas.microsoft.com/office/drawing/2014/main" id="{C5C54F4D-997F-E9CB-910E-92971E8C972F}"/>
              </a:ext>
            </a:extLst>
          </p:cNvPr>
          <p:cNvSpPr/>
          <p:nvPr/>
        </p:nvSpPr>
        <p:spPr>
          <a:xfrm>
            <a:off x="6737545" y="667360"/>
            <a:ext cx="1107761"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CHATBOTS</a:t>
            </a:r>
          </a:p>
        </p:txBody>
      </p:sp>
      <p:sp>
        <p:nvSpPr>
          <p:cNvPr id="30" name="Rectangle 29">
            <a:extLst>
              <a:ext uri="{FF2B5EF4-FFF2-40B4-BE49-F238E27FC236}">
                <a16:creationId xmlns:a16="http://schemas.microsoft.com/office/drawing/2014/main" id="{5FF228C1-06C9-3945-A146-A98DB0974807}"/>
              </a:ext>
            </a:extLst>
          </p:cNvPr>
          <p:cNvSpPr/>
          <p:nvPr/>
        </p:nvSpPr>
        <p:spPr>
          <a:xfrm>
            <a:off x="6737544" y="1067410"/>
            <a:ext cx="1107761"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1" name="TextBox 30">
            <a:extLst>
              <a:ext uri="{FF2B5EF4-FFF2-40B4-BE49-F238E27FC236}">
                <a16:creationId xmlns:a16="http://schemas.microsoft.com/office/drawing/2014/main" id="{939E9E60-92C5-0B35-5893-C7EFF6E2813C}"/>
              </a:ext>
            </a:extLst>
          </p:cNvPr>
          <p:cNvSpPr txBox="1"/>
          <p:nvPr/>
        </p:nvSpPr>
        <p:spPr>
          <a:xfrm>
            <a:off x="6798781" y="1701786"/>
            <a:ext cx="978216" cy="215444"/>
          </a:xfrm>
          <a:prstGeom prst="rect">
            <a:avLst/>
          </a:prstGeom>
          <a:noFill/>
        </p:spPr>
        <p:txBody>
          <a:bodyPr wrap="square" rtlCol="0">
            <a:spAutoFit/>
          </a:bodyPr>
          <a:lstStyle/>
          <a:p>
            <a:pPr algn="ctr"/>
            <a:r>
              <a:rPr lang="en-US" sz="800" dirty="0">
                <a:solidFill>
                  <a:srgbClr val="404040"/>
                </a:solidFill>
                <a:latin typeface="Gotham Medium"/>
              </a:rPr>
              <a:t>LEX</a:t>
            </a:r>
          </a:p>
        </p:txBody>
      </p:sp>
      <p:pic>
        <p:nvPicPr>
          <p:cNvPr id="32" name="Picture 31">
            <a:extLst>
              <a:ext uri="{FF2B5EF4-FFF2-40B4-BE49-F238E27FC236}">
                <a16:creationId xmlns:a16="http://schemas.microsoft.com/office/drawing/2014/main" id="{6D91764D-FE73-31A5-53D7-84C81216D1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63988" y="1236119"/>
            <a:ext cx="457200" cy="457200"/>
          </a:xfrm>
          <a:prstGeom prst="rect">
            <a:avLst/>
          </a:prstGeom>
        </p:spPr>
      </p:pic>
      <p:sp>
        <p:nvSpPr>
          <p:cNvPr id="33" name="Rectangle 32">
            <a:extLst>
              <a:ext uri="{FF2B5EF4-FFF2-40B4-BE49-F238E27FC236}">
                <a16:creationId xmlns:a16="http://schemas.microsoft.com/office/drawing/2014/main" id="{F7C34443-FADB-0F1B-3889-A1564BB21606}"/>
              </a:ext>
            </a:extLst>
          </p:cNvPr>
          <p:cNvSpPr/>
          <p:nvPr/>
        </p:nvSpPr>
        <p:spPr>
          <a:xfrm>
            <a:off x="9440867" y="667360"/>
            <a:ext cx="1962703"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RECOMMENDATIONS</a:t>
            </a:r>
          </a:p>
        </p:txBody>
      </p:sp>
      <p:sp>
        <p:nvSpPr>
          <p:cNvPr id="34" name="Rectangle 33">
            <a:extLst>
              <a:ext uri="{FF2B5EF4-FFF2-40B4-BE49-F238E27FC236}">
                <a16:creationId xmlns:a16="http://schemas.microsoft.com/office/drawing/2014/main" id="{E06CCE7C-B6A2-608A-E59D-E8B0125462B2}"/>
              </a:ext>
            </a:extLst>
          </p:cNvPr>
          <p:cNvSpPr/>
          <p:nvPr/>
        </p:nvSpPr>
        <p:spPr>
          <a:xfrm>
            <a:off x="9440867" y="1067410"/>
            <a:ext cx="1962703"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35" name="TextBox 34">
            <a:extLst>
              <a:ext uri="{FF2B5EF4-FFF2-40B4-BE49-F238E27FC236}">
                <a16:creationId xmlns:a16="http://schemas.microsoft.com/office/drawing/2014/main" id="{446C05D0-5E05-AE25-330B-EAF638C6409B}"/>
              </a:ext>
            </a:extLst>
          </p:cNvPr>
          <p:cNvSpPr txBox="1"/>
          <p:nvPr/>
        </p:nvSpPr>
        <p:spPr>
          <a:xfrm>
            <a:off x="9893519" y="1701786"/>
            <a:ext cx="978216" cy="215444"/>
          </a:xfrm>
          <a:prstGeom prst="rect">
            <a:avLst/>
          </a:prstGeom>
          <a:noFill/>
        </p:spPr>
        <p:txBody>
          <a:bodyPr wrap="square" rtlCol="0">
            <a:spAutoFit/>
          </a:bodyPr>
          <a:lstStyle/>
          <a:p>
            <a:pPr algn="ctr"/>
            <a:r>
              <a:rPr lang="en-US" sz="800" dirty="0">
                <a:solidFill>
                  <a:srgbClr val="404040"/>
                </a:solidFill>
                <a:latin typeface="Gotham Medium"/>
              </a:rPr>
              <a:t>PERSONALIZE</a:t>
            </a:r>
          </a:p>
        </p:txBody>
      </p:sp>
      <p:pic>
        <p:nvPicPr>
          <p:cNvPr id="36" name="Picture 35">
            <a:extLst>
              <a:ext uri="{FF2B5EF4-FFF2-40B4-BE49-F238E27FC236}">
                <a16:creationId xmlns:a16="http://schemas.microsoft.com/office/drawing/2014/main" id="{00D5692C-8C70-0864-0870-928F9330133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54027" y="1236119"/>
            <a:ext cx="457200" cy="457200"/>
          </a:xfrm>
          <a:prstGeom prst="rect">
            <a:avLst/>
          </a:prstGeom>
        </p:spPr>
      </p:pic>
      <p:sp>
        <p:nvSpPr>
          <p:cNvPr id="37" name="TextBox 36">
            <a:extLst>
              <a:ext uri="{FF2B5EF4-FFF2-40B4-BE49-F238E27FC236}">
                <a16:creationId xmlns:a16="http://schemas.microsoft.com/office/drawing/2014/main" id="{828D7522-E1CC-1CE4-AC3C-28F99EFE513D}"/>
              </a:ext>
            </a:extLst>
          </p:cNvPr>
          <p:cNvSpPr txBox="1"/>
          <p:nvPr/>
        </p:nvSpPr>
        <p:spPr>
          <a:xfrm>
            <a:off x="444467" y="245470"/>
            <a:ext cx="2295050" cy="461665"/>
          </a:xfrm>
          <a:prstGeom prst="rect">
            <a:avLst/>
          </a:prstGeom>
          <a:noFill/>
        </p:spPr>
        <p:txBody>
          <a:bodyPr wrap="square" rtlCol="0">
            <a:spAutoFit/>
          </a:bodyPr>
          <a:lstStyle/>
          <a:p>
            <a:r>
              <a:rPr lang="en-US" sz="2400" dirty="0">
                <a:solidFill>
                  <a:srgbClr val="1C7B68"/>
                </a:solidFill>
                <a:latin typeface="Gotham Bold" pitchFamily="50" charset="0"/>
              </a:rPr>
              <a:t>AI SERVICES</a:t>
            </a:r>
          </a:p>
        </p:txBody>
      </p:sp>
      <p:sp>
        <p:nvSpPr>
          <p:cNvPr id="38" name="Rectangle 37">
            <a:extLst>
              <a:ext uri="{FF2B5EF4-FFF2-40B4-BE49-F238E27FC236}">
                <a16:creationId xmlns:a16="http://schemas.microsoft.com/office/drawing/2014/main" id="{15200FAC-0B7F-D6DF-FDA6-97C0E6D6277C}"/>
              </a:ext>
            </a:extLst>
          </p:cNvPr>
          <p:cNvSpPr/>
          <p:nvPr/>
        </p:nvSpPr>
        <p:spPr>
          <a:xfrm>
            <a:off x="7959960" y="667360"/>
            <a:ext cx="1387638" cy="400050"/>
          </a:xfrm>
          <a:prstGeom prst="rect">
            <a:avLst/>
          </a:prstGeom>
          <a:solidFill>
            <a:srgbClr val="1C7B68"/>
          </a:solidFill>
          <a:ln w="12700" cap="flat" cmpd="sng" algn="ctr">
            <a:solidFill>
              <a:srgbClr val="2D8F7A"/>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100" normalizeH="0" noProof="0" dirty="0">
                <a:ln>
                  <a:noFill/>
                </a:ln>
                <a:solidFill>
                  <a:srgbClr val="FFFFFF"/>
                </a:solidFill>
                <a:effectLst/>
                <a:uLnTx/>
                <a:uFillTx/>
                <a:latin typeface="Gotham Medium"/>
                <a:ea typeface="+mn-ea"/>
                <a:cs typeface="+mn-cs"/>
              </a:rPr>
              <a:t>FORECASTING</a:t>
            </a:r>
          </a:p>
        </p:txBody>
      </p:sp>
      <p:sp>
        <p:nvSpPr>
          <p:cNvPr id="39" name="Rectangle 38">
            <a:extLst>
              <a:ext uri="{FF2B5EF4-FFF2-40B4-BE49-F238E27FC236}">
                <a16:creationId xmlns:a16="http://schemas.microsoft.com/office/drawing/2014/main" id="{75CE2EB9-41BB-CC87-4028-0AD4E0355D70}"/>
              </a:ext>
            </a:extLst>
          </p:cNvPr>
          <p:cNvSpPr/>
          <p:nvPr/>
        </p:nvSpPr>
        <p:spPr>
          <a:xfrm>
            <a:off x="7959959" y="1067410"/>
            <a:ext cx="1387638" cy="1182207"/>
          </a:xfrm>
          <a:prstGeom prst="rect">
            <a:avLst/>
          </a:prstGeom>
          <a:noFill/>
          <a:ln w="12700" cap="flat" cmpd="sng" algn="ctr">
            <a:solidFill>
              <a:srgbClr val="2D8F7A"/>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0" name="TextBox 39">
            <a:extLst>
              <a:ext uri="{FF2B5EF4-FFF2-40B4-BE49-F238E27FC236}">
                <a16:creationId xmlns:a16="http://schemas.microsoft.com/office/drawing/2014/main" id="{590F0A1A-A4B2-6CF3-0A67-B18A3764DD6B}"/>
              </a:ext>
            </a:extLst>
          </p:cNvPr>
          <p:cNvSpPr txBox="1"/>
          <p:nvPr/>
        </p:nvSpPr>
        <p:spPr>
          <a:xfrm>
            <a:off x="8184471" y="1701786"/>
            <a:ext cx="978216" cy="215444"/>
          </a:xfrm>
          <a:prstGeom prst="rect">
            <a:avLst/>
          </a:prstGeom>
          <a:noFill/>
        </p:spPr>
        <p:txBody>
          <a:bodyPr wrap="square" rtlCol="0">
            <a:spAutoFit/>
          </a:bodyPr>
          <a:lstStyle/>
          <a:p>
            <a:pPr algn="ctr"/>
            <a:r>
              <a:rPr lang="en-US" sz="800" dirty="0">
                <a:solidFill>
                  <a:srgbClr val="404040"/>
                </a:solidFill>
                <a:latin typeface="Gotham Medium"/>
              </a:rPr>
              <a:t>FORECAST</a:t>
            </a:r>
          </a:p>
        </p:txBody>
      </p:sp>
      <p:pic>
        <p:nvPicPr>
          <p:cNvPr id="41" name="Picture 40">
            <a:extLst>
              <a:ext uri="{FF2B5EF4-FFF2-40B4-BE49-F238E27FC236}">
                <a16:creationId xmlns:a16="http://schemas.microsoft.com/office/drawing/2014/main" id="{C180290D-0DA6-01B7-79B1-B32AA5D7987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25178" y="1236119"/>
            <a:ext cx="457200" cy="457200"/>
          </a:xfrm>
          <a:prstGeom prst="rect">
            <a:avLst/>
          </a:prstGeom>
        </p:spPr>
      </p:pic>
      <p:sp>
        <p:nvSpPr>
          <p:cNvPr id="42" name="Rectangle 41">
            <a:extLst>
              <a:ext uri="{FF2B5EF4-FFF2-40B4-BE49-F238E27FC236}">
                <a16:creationId xmlns:a16="http://schemas.microsoft.com/office/drawing/2014/main" id="{FE7C799E-ECBA-AD62-DCA5-B5EBB2FDCCDC}"/>
              </a:ext>
            </a:extLst>
          </p:cNvPr>
          <p:cNvSpPr/>
          <p:nvPr/>
        </p:nvSpPr>
        <p:spPr>
          <a:xfrm>
            <a:off x="530335" y="2859538"/>
            <a:ext cx="10873236" cy="1480037"/>
          </a:xfrm>
          <a:prstGeom prst="rect">
            <a:avLst/>
          </a:prstGeom>
          <a:noFill/>
          <a:ln w="12700" cap="flat" cmpd="sng" algn="ctr">
            <a:solidFill>
              <a:srgbClr val="56C0A7"/>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43" name="TextBox 42">
            <a:extLst>
              <a:ext uri="{FF2B5EF4-FFF2-40B4-BE49-F238E27FC236}">
                <a16:creationId xmlns:a16="http://schemas.microsoft.com/office/drawing/2014/main" id="{D4BB7AFF-E08F-D99D-F205-E5916B8CFB70}"/>
              </a:ext>
            </a:extLst>
          </p:cNvPr>
          <p:cNvSpPr txBox="1"/>
          <p:nvPr/>
        </p:nvSpPr>
        <p:spPr>
          <a:xfrm>
            <a:off x="417833" y="2429584"/>
            <a:ext cx="2424716" cy="461665"/>
          </a:xfrm>
          <a:prstGeom prst="rect">
            <a:avLst/>
          </a:prstGeom>
          <a:noFill/>
        </p:spPr>
        <p:txBody>
          <a:bodyPr wrap="square" rtlCol="0">
            <a:spAutoFit/>
          </a:bodyPr>
          <a:lstStyle/>
          <a:p>
            <a:r>
              <a:rPr lang="en-US" sz="2400" dirty="0">
                <a:solidFill>
                  <a:srgbClr val="56C0A7"/>
                </a:solidFill>
                <a:latin typeface="Gotham Bold" pitchFamily="50" charset="0"/>
              </a:rPr>
              <a:t>ML SERVICES</a:t>
            </a:r>
          </a:p>
        </p:txBody>
      </p:sp>
      <p:pic>
        <p:nvPicPr>
          <p:cNvPr id="44" name="Picture 43">
            <a:extLst>
              <a:ext uri="{FF2B5EF4-FFF2-40B4-BE49-F238E27FC236}">
                <a16:creationId xmlns:a16="http://schemas.microsoft.com/office/drawing/2014/main" id="{BE9DE23C-8724-6DF3-ADE9-9B7C5CD075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6079" y="3067126"/>
            <a:ext cx="788075" cy="788075"/>
          </a:xfrm>
          <a:prstGeom prst="rect">
            <a:avLst/>
          </a:prstGeom>
        </p:spPr>
      </p:pic>
      <p:sp>
        <p:nvSpPr>
          <p:cNvPr id="45" name="TextBox 44">
            <a:extLst>
              <a:ext uri="{FF2B5EF4-FFF2-40B4-BE49-F238E27FC236}">
                <a16:creationId xmlns:a16="http://schemas.microsoft.com/office/drawing/2014/main" id="{40DA82F9-555C-D305-A7F9-342622B6C8DB}"/>
              </a:ext>
            </a:extLst>
          </p:cNvPr>
          <p:cNvSpPr txBox="1"/>
          <p:nvPr/>
        </p:nvSpPr>
        <p:spPr>
          <a:xfrm>
            <a:off x="691009" y="3851778"/>
            <a:ext cx="978216" cy="338554"/>
          </a:xfrm>
          <a:prstGeom prst="rect">
            <a:avLst/>
          </a:prstGeom>
          <a:noFill/>
        </p:spPr>
        <p:txBody>
          <a:bodyPr wrap="square" rtlCol="0">
            <a:spAutoFit/>
          </a:bodyPr>
          <a:lstStyle/>
          <a:p>
            <a:pPr algn="ctr"/>
            <a:r>
              <a:rPr lang="en-US" sz="800" dirty="0">
                <a:solidFill>
                  <a:srgbClr val="404040"/>
                </a:solidFill>
                <a:latin typeface="Gotham Medium"/>
              </a:rPr>
              <a:t>AMAZON SAGEMAKER</a:t>
            </a:r>
          </a:p>
        </p:txBody>
      </p:sp>
      <p:sp>
        <p:nvSpPr>
          <p:cNvPr id="46" name="Rectangle 45">
            <a:extLst>
              <a:ext uri="{FF2B5EF4-FFF2-40B4-BE49-F238E27FC236}">
                <a16:creationId xmlns:a16="http://schemas.microsoft.com/office/drawing/2014/main" id="{06094876-7BB8-5C71-04E7-3FBC3FDEBC8B}"/>
              </a:ext>
            </a:extLst>
          </p:cNvPr>
          <p:cNvSpPr/>
          <p:nvPr/>
        </p:nvSpPr>
        <p:spPr>
          <a:xfrm>
            <a:off x="1877453" y="3285584"/>
            <a:ext cx="778000"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GROUND TRUTH</a:t>
            </a:r>
          </a:p>
        </p:txBody>
      </p:sp>
      <p:sp>
        <p:nvSpPr>
          <p:cNvPr id="47" name="Rectangle 46">
            <a:extLst>
              <a:ext uri="{FF2B5EF4-FFF2-40B4-BE49-F238E27FC236}">
                <a16:creationId xmlns:a16="http://schemas.microsoft.com/office/drawing/2014/main" id="{A1BE5EA7-7914-CEA7-DE57-3990339A5C20}"/>
              </a:ext>
            </a:extLst>
          </p:cNvPr>
          <p:cNvSpPr/>
          <p:nvPr/>
        </p:nvSpPr>
        <p:spPr>
          <a:xfrm>
            <a:off x="2739516" y="3285586"/>
            <a:ext cx="9878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NOTEBOOKS</a:t>
            </a:r>
          </a:p>
        </p:txBody>
      </p:sp>
      <p:sp>
        <p:nvSpPr>
          <p:cNvPr id="48" name="Rectangle 47">
            <a:extLst>
              <a:ext uri="{FF2B5EF4-FFF2-40B4-BE49-F238E27FC236}">
                <a16:creationId xmlns:a16="http://schemas.microsoft.com/office/drawing/2014/main" id="{B35F1840-D5FC-7401-3268-738576C9AC29}"/>
              </a:ext>
            </a:extLst>
          </p:cNvPr>
          <p:cNvSpPr/>
          <p:nvPr/>
        </p:nvSpPr>
        <p:spPr>
          <a:xfrm>
            <a:off x="3811418" y="3285586"/>
            <a:ext cx="1173939"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ALGORITHMS + MARKETPLACE</a:t>
            </a:r>
          </a:p>
        </p:txBody>
      </p:sp>
      <p:sp>
        <p:nvSpPr>
          <p:cNvPr id="49" name="Rectangle 48">
            <a:extLst>
              <a:ext uri="{FF2B5EF4-FFF2-40B4-BE49-F238E27FC236}">
                <a16:creationId xmlns:a16="http://schemas.microsoft.com/office/drawing/2014/main" id="{38516FAC-2068-DDB1-16A0-1BAE8021AA48}"/>
              </a:ext>
            </a:extLst>
          </p:cNvPr>
          <p:cNvSpPr/>
          <p:nvPr/>
        </p:nvSpPr>
        <p:spPr>
          <a:xfrm>
            <a:off x="5074308" y="3285585"/>
            <a:ext cx="132305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REINFORCEMENT LEARNING</a:t>
            </a:r>
          </a:p>
        </p:txBody>
      </p:sp>
      <p:sp>
        <p:nvSpPr>
          <p:cNvPr id="50" name="Rectangle 49">
            <a:extLst>
              <a:ext uri="{FF2B5EF4-FFF2-40B4-BE49-F238E27FC236}">
                <a16:creationId xmlns:a16="http://schemas.microsoft.com/office/drawing/2014/main" id="{769E24A5-8FBC-EE91-E609-EE217F5CA943}"/>
              </a:ext>
            </a:extLst>
          </p:cNvPr>
          <p:cNvSpPr/>
          <p:nvPr/>
        </p:nvSpPr>
        <p:spPr>
          <a:xfrm>
            <a:off x="6486310" y="3285584"/>
            <a:ext cx="906571"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TRAINING</a:t>
            </a:r>
          </a:p>
        </p:txBody>
      </p:sp>
      <p:sp>
        <p:nvSpPr>
          <p:cNvPr id="51" name="Rectangle 50">
            <a:extLst>
              <a:ext uri="{FF2B5EF4-FFF2-40B4-BE49-F238E27FC236}">
                <a16:creationId xmlns:a16="http://schemas.microsoft.com/office/drawing/2014/main" id="{46CCBF98-B7AA-4298-0D75-04BCC722F583}"/>
              </a:ext>
            </a:extLst>
          </p:cNvPr>
          <p:cNvSpPr/>
          <p:nvPr/>
        </p:nvSpPr>
        <p:spPr>
          <a:xfrm>
            <a:off x="7481832"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OPTIMIZATION</a:t>
            </a:r>
          </a:p>
        </p:txBody>
      </p:sp>
      <p:sp>
        <p:nvSpPr>
          <p:cNvPr id="52" name="Rectangle 51">
            <a:extLst>
              <a:ext uri="{FF2B5EF4-FFF2-40B4-BE49-F238E27FC236}">
                <a16:creationId xmlns:a16="http://schemas.microsoft.com/office/drawing/2014/main" id="{6C30DFF3-840A-BB2A-E60C-940964832001}"/>
              </a:ext>
            </a:extLst>
          </p:cNvPr>
          <p:cNvSpPr/>
          <p:nvPr/>
        </p:nvSpPr>
        <p:spPr>
          <a:xfrm>
            <a:off x="8732151"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DEPLOYMENT</a:t>
            </a:r>
          </a:p>
        </p:txBody>
      </p:sp>
      <p:sp>
        <p:nvSpPr>
          <p:cNvPr id="53" name="Rectangle 52">
            <a:extLst>
              <a:ext uri="{FF2B5EF4-FFF2-40B4-BE49-F238E27FC236}">
                <a16:creationId xmlns:a16="http://schemas.microsoft.com/office/drawing/2014/main" id="{E6F36102-EC39-C9E8-94C3-82F7E8A165F5}"/>
              </a:ext>
            </a:extLst>
          </p:cNvPr>
          <p:cNvSpPr/>
          <p:nvPr/>
        </p:nvSpPr>
        <p:spPr>
          <a:xfrm>
            <a:off x="9982470" y="3285584"/>
            <a:ext cx="1161368" cy="616249"/>
          </a:xfrm>
          <a:prstGeom prst="rect">
            <a:avLst/>
          </a:prstGeom>
          <a:solidFill>
            <a:srgbClr val="56C0A7"/>
          </a:solidFill>
          <a:ln w="12700" cap="flat" cmpd="sng" algn="ctr">
            <a:solidFill>
              <a:srgbClr val="56C0A7"/>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Gotham Medium"/>
                <a:ea typeface="+mn-ea"/>
                <a:cs typeface="+mn-cs"/>
              </a:rPr>
              <a:t>HOSTING</a:t>
            </a:r>
          </a:p>
        </p:txBody>
      </p:sp>
      <p:sp>
        <p:nvSpPr>
          <p:cNvPr id="54" name="Rectangle 53">
            <a:extLst>
              <a:ext uri="{FF2B5EF4-FFF2-40B4-BE49-F238E27FC236}">
                <a16:creationId xmlns:a16="http://schemas.microsoft.com/office/drawing/2014/main" id="{4DE23770-E3B5-173F-DF13-86991BF8F813}"/>
              </a:ext>
            </a:extLst>
          </p:cNvPr>
          <p:cNvSpPr/>
          <p:nvPr/>
        </p:nvSpPr>
        <p:spPr>
          <a:xfrm>
            <a:off x="564626" y="5029391"/>
            <a:ext cx="2997377"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FRAMEWORKS</a:t>
            </a:r>
          </a:p>
        </p:txBody>
      </p:sp>
      <p:sp>
        <p:nvSpPr>
          <p:cNvPr id="55" name="Rectangle 54">
            <a:extLst>
              <a:ext uri="{FF2B5EF4-FFF2-40B4-BE49-F238E27FC236}">
                <a16:creationId xmlns:a16="http://schemas.microsoft.com/office/drawing/2014/main" id="{A83738A0-1A7B-7449-611D-98B3CB9D6F86}"/>
              </a:ext>
            </a:extLst>
          </p:cNvPr>
          <p:cNvSpPr/>
          <p:nvPr/>
        </p:nvSpPr>
        <p:spPr>
          <a:xfrm>
            <a:off x="564625" y="5429440"/>
            <a:ext cx="2997377"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56" name="TextBox 55">
            <a:extLst>
              <a:ext uri="{FF2B5EF4-FFF2-40B4-BE49-F238E27FC236}">
                <a16:creationId xmlns:a16="http://schemas.microsoft.com/office/drawing/2014/main" id="{D17D22CF-2056-BA69-CFDF-D2BAF6E9BCCB}"/>
              </a:ext>
            </a:extLst>
          </p:cNvPr>
          <p:cNvSpPr txBox="1"/>
          <p:nvPr/>
        </p:nvSpPr>
        <p:spPr>
          <a:xfrm>
            <a:off x="454661" y="4593803"/>
            <a:ext cx="7171215" cy="461665"/>
          </a:xfrm>
          <a:prstGeom prst="rect">
            <a:avLst/>
          </a:prstGeom>
          <a:noFill/>
        </p:spPr>
        <p:txBody>
          <a:bodyPr wrap="square" rtlCol="0">
            <a:spAutoFit/>
          </a:bodyPr>
          <a:lstStyle/>
          <a:p>
            <a:r>
              <a:rPr lang="en-US" sz="2400" dirty="0">
                <a:solidFill>
                  <a:srgbClr val="10483D"/>
                </a:solidFill>
                <a:latin typeface="Gotham Bold" pitchFamily="50" charset="0"/>
              </a:rPr>
              <a:t>ML FRAMEWORKS + INFRASTRUCTURE</a:t>
            </a:r>
          </a:p>
        </p:txBody>
      </p:sp>
      <p:sp>
        <p:nvSpPr>
          <p:cNvPr id="57" name="Rectangle 56">
            <a:extLst>
              <a:ext uri="{FF2B5EF4-FFF2-40B4-BE49-F238E27FC236}">
                <a16:creationId xmlns:a16="http://schemas.microsoft.com/office/drawing/2014/main" id="{630C7949-8A1C-F22A-E39D-38103E969F08}"/>
              </a:ext>
            </a:extLst>
          </p:cNvPr>
          <p:cNvSpPr/>
          <p:nvPr/>
        </p:nvSpPr>
        <p:spPr>
          <a:xfrm>
            <a:off x="745019"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TENSORFLOW</a:t>
            </a:r>
          </a:p>
        </p:txBody>
      </p:sp>
      <p:sp>
        <p:nvSpPr>
          <p:cNvPr id="58" name="Rectangle 57">
            <a:extLst>
              <a:ext uri="{FF2B5EF4-FFF2-40B4-BE49-F238E27FC236}">
                <a16:creationId xmlns:a16="http://schemas.microsoft.com/office/drawing/2014/main" id="{18094675-587D-C48C-3856-D100F3F75EF1}"/>
              </a:ext>
            </a:extLst>
          </p:cNvPr>
          <p:cNvSpPr/>
          <p:nvPr/>
        </p:nvSpPr>
        <p:spPr>
          <a:xfrm>
            <a:off x="2134911" y="5527227"/>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MXNET</a:t>
            </a:r>
          </a:p>
        </p:txBody>
      </p:sp>
      <p:sp>
        <p:nvSpPr>
          <p:cNvPr id="59" name="Rectangle 58">
            <a:extLst>
              <a:ext uri="{FF2B5EF4-FFF2-40B4-BE49-F238E27FC236}">
                <a16:creationId xmlns:a16="http://schemas.microsoft.com/office/drawing/2014/main" id="{6499AD12-72E4-589C-9A5F-C98B76872575}"/>
              </a:ext>
            </a:extLst>
          </p:cNvPr>
          <p:cNvSpPr/>
          <p:nvPr/>
        </p:nvSpPr>
        <p:spPr>
          <a:xfrm>
            <a:off x="1420604" y="5994245"/>
            <a:ext cx="1252605" cy="374904"/>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PYTORCH</a:t>
            </a:r>
          </a:p>
        </p:txBody>
      </p:sp>
      <p:sp>
        <p:nvSpPr>
          <p:cNvPr id="60" name="Rectangle 59">
            <a:extLst>
              <a:ext uri="{FF2B5EF4-FFF2-40B4-BE49-F238E27FC236}">
                <a16:creationId xmlns:a16="http://schemas.microsoft.com/office/drawing/2014/main" id="{2285172C-EBF7-26A1-9282-5BBB4C51BCAF}"/>
              </a:ext>
            </a:extLst>
          </p:cNvPr>
          <p:cNvSpPr/>
          <p:nvPr/>
        </p:nvSpPr>
        <p:spPr>
          <a:xfrm>
            <a:off x="3734133" y="5029391"/>
            <a:ext cx="1747678" cy="400050"/>
          </a:xfrm>
          <a:prstGeom prst="rect">
            <a:avLst/>
          </a:prstGeom>
          <a:solidFill>
            <a:srgbClr val="10483D"/>
          </a:solid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INTERFACES</a:t>
            </a:r>
          </a:p>
        </p:txBody>
      </p:sp>
      <p:sp>
        <p:nvSpPr>
          <p:cNvPr id="61" name="Rectangle 60">
            <a:extLst>
              <a:ext uri="{FF2B5EF4-FFF2-40B4-BE49-F238E27FC236}">
                <a16:creationId xmlns:a16="http://schemas.microsoft.com/office/drawing/2014/main" id="{49F09B3E-26E7-A2E3-9EB2-CF293B20C338}"/>
              </a:ext>
            </a:extLst>
          </p:cNvPr>
          <p:cNvSpPr/>
          <p:nvPr/>
        </p:nvSpPr>
        <p:spPr>
          <a:xfrm>
            <a:off x="3734132" y="5429440"/>
            <a:ext cx="1747678" cy="1031824"/>
          </a:xfrm>
          <a:prstGeom prst="rect">
            <a:avLst/>
          </a:prstGeom>
          <a:noFill/>
          <a:ln w="12700" cap="flat" cmpd="sng" algn="ctr">
            <a:solidFill>
              <a:srgbClr val="10483D"/>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2" name="Rectangle 61">
            <a:extLst>
              <a:ext uri="{FF2B5EF4-FFF2-40B4-BE49-F238E27FC236}">
                <a16:creationId xmlns:a16="http://schemas.microsoft.com/office/drawing/2014/main" id="{43EBC598-A480-4132-071E-0F86518478F4}"/>
              </a:ext>
            </a:extLst>
          </p:cNvPr>
          <p:cNvSpPr/>
          <p:nvPr/>
        </p:nvSpPr>
        <p:spPr>
          <a:xfrm>
            <a:off x="4102251" y="5527228"/>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GLUON</a:t>
            </a:r>
          </a:p>
        </p:txBody>
      </p:sp>
      <p:sp>
        <p:nvSpPr>
          <p:cNvPr id="63" name="Rectangle 62">
            <a:extLst>
              <a:ext uri="{FF2B5EF4-FFF2-40B4-BE49-F238E27FC236}">
                <a16:creationId xmlns:a16="http://schemas.microsoft.com/office/drawing/2014/main" id="{AAB80770-5E62-5ECC-55F6-1312031423BB}"/>
              </a:ext>
            </a:extLst>
          </p:cNvPr>
          <p:cNvSpPr/>
          <p:nvPr/>
        </p:nvSpPr>
        <p:spPr>
          <a:xfrm>
            <a:off x="4104024" y="5987476"/>
            <a:ext cx="1012048" cy="375053"/>
          </a:xfrm>
          <a:prstGeom prst="rect">
            <a:avLst/>
          </a:prstGeom>
          <a:solidFill>
            <a:srgbClr val="10483D"/>
          </a:solidFill>
          <a:ln w="12700" cap="flat" cmpd="sng" algn="ctr">
            <a:solidFill>
              <a:srgbClr val="10483D"/>
            </a:solidFill>
            <a:prstDash val="solid"/>
          </a:ln>
          <a:effectLst/>
        </p:spPr>
        <p:txBody>
          <a:bodyPr lIns="91440" tIns="182880" rIns="9144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Gotham Medium"/>
                <a:ea typeface="+mn-ea"/>
                <a:cs typeface="+mn-cs"/>
              </a:rPr>
              <a:t>KERAS</a:t>
            </a:r>
          </a:p>
        </p:txBody>
      </p:sp>
      <p:sp>
        <p:nvSpPr>
          <p:cNvPr id="64" name="Rectangle 63">
            <a:extLst>
              <a:ext uri="{FF2B5EF4-FFF2-40B4-BE49-F238E27FC236}">
                <a16:creationId xmlns:a16="http://schemas.microsoft.com/office/drawing/2014/main" id="{1F9F0BBD-9DC1-8F39-F8F9-D70283F04B93}"/>
              </a:ext>
            </a:extLst>
          </p:cNvPr>
          <p:cNvSpPr/>
          <p:nvPr/>
        </p:nvSpPr>
        <p:spPr>
          <a:xfrm>
            <a:off x="5653939" y="5029397"/>
            <a:ext cx="5749632" cy="400050"/>
          </a:xfrm>
          <a:prstGeom prst="rect">
            <a:avLst/>
          </a:prstGeom>
          <a:solidFill>
            <a:srgbClr val="404040"/>
          </a:solid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Gotham Medium"/>
                <a:ea typeface="+mn-ea"/>
                <a:cs typeface="+mn-cs"/>
              </a:rPr>
              <a:t>INFRASTRUCTURE</a:t>
            </a:r>
          </a:p>
        </p:txBody>
      </p:sp>
      <p:sp>
        <p:nvSpPr>
          <p:cNvPr id="65" name="Rectangle 64">
            <a:extLst>
              <a:ext uri="{FF2B5EF4-FFF2-40B4-BE49-F238E27FC236}">
                <a16:creationId xmlns:a16="http://schemas.microsoft.com/office/drawing/2014/main" id="{4BC40C78-AD9B-4554-0409-56B0BA53FC9B}"/>
              </a:ext>
            </a:extLst>
          </p:cNvPr>
          <p:cNvSpPr/>
          <p:nvPr/>
        </p:nvSpPr>
        <p:spPr>
          <a:xfrm>
            <a:off x="5653937" y="5429446"/>
            <a:ext cx="5749633" cy="1031824"/>
          </a:xfrm>
          <a:prstGeom prst="rect">
            <a:avLst/>
          </a:prstGeom>
          <a:noFill/>
          <a:ln w="12700" cap="flat" cmpd="sng" algn="ctr">
            <a:solidFill>
              <a:srgbClr val="404040"/>
            </a:solidFill>
            <a:prstDash val="solid"/>
          </a:ln>
          <a:effectLst/>
        </p:spPr>
        <p:txBody>
          <a:bodyPr lIns="182880" tIns="182880" rIns="182880" bIns="182880" rtlCol="0" anchor="ctr"/>
          <a:lstStyle/>
          <a:p>
            <a:pPr marL="0" marR="0" lvl="0" indent="0" algn="ctr" defTabSz="914400" eaLnBrk="1" fontAlgn="auto" latinLnBrk="0" hangingPunct="1">
              <a:lnSpc>
                <a:spcPct val="100000"/>
              </a:lnSpc>
              <a:spcBef>
                <a:spcPts val="60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Gotham Medium"/>
              <a:ea typeface="+mn-ea"/>
              <a:cs typeface="+mn-cs"/>
            </a:endParaRPr>
          </a:p>
        </p:txBody>
      </p:sp>
      <p:sp>
        <p:nvSpPr>
          <p:cNvPr id="66" name="TextBox 65">
            <a:extLst>
              <a:ext uri="{FF2B5EF4-FFF2-40B4-BE49-F238E27FC236}">
                <a16:creationId xmlns:a16="http://schemas.microsoft.com/office/drawing/2014/main" id="{8D066C9A-DA3F-FD2E-A994-2BF571F5D44B}"/>
              </a:ext>
            </a:extLst>
          </p:cNvPr>
          <p:cNvSpPr txBox="1"/>
          <p:nvPr/>
        </p:nvSpPr>
        <p:spPr>
          <a:xfrm>
            <a:off x="5729829" y="5972801"/>
            <a:ext cx="978216" cy="215444"/>
          </a:xfrm>
          <a:prstGeom prst="rect">
            <a:avLst/>
          </a:prstGeom>
          <a:noFill/>
        </p:spPr>
        <p:txBody>
          <a:bodyPr wrap="square" rtlCol="0">
            <a:spAutoFit/>
          </a:bodyPr>
          <a:lstStyle/>
          <a:p>
            <a:pPr algn="ctr"/>
            <a:r>
              <a:rPr lang="en-US" sz="800" dirty="0">
                <a:solidFill>
                  <a:srgbClr val="404040"/>
                </a:solidFill>
                <a:latin typeface="Gotham Medium"/>
              </a:rPr>
              <a:t>EC2</a:t>
            </a:r>
          </a:p>
        </p:txBody>
      </p:sp>
      <p:pic>
        <p:nvPicPr>
          <p:cNvPr id="67" name="Picture 66">
            <a:extLst>
              <a:ext uri="{FF2B5EF4-FFF2-40B4-BE49-F238E27FC236}">
                <a16:creationId xmlns:a16="http://schemas.microsoft.com/office/drawing/2014/main" id="{CF8AD692-8194-67A7-1C53-DC764B99CD0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78061" y="5530276"/>
            <a:ext cx="457200" cy="457200"/>
          </a:xfrm>
          <a:prstGeom prst="rect">
            <a:avLst/>
          </a:prstGeom>
        </p:spPr>
      </p:pic>
      <p:sp>
        <p:nvSpPr>
          <p:cNvPr id="68" name="TextBox 67">
            <a:extLst>
              <a:ext uri="{FF2B5EF4-FFF2-40B4-BE49-F238E27FC236}">
                <a16:creationId xmlns:a16="http://schemas.microsoft.com/office/drawing/2014/main" id="{B4C509A3-27CF-62E2-EB51-CF2D9ABBB005}"/>
              </a:ext>
            </a:extLst>
          </p:cNvPr>
          <p:cNvSpPr txBox="1"/>
          <p:nvPr/>
        </p:nvSpPr>
        <p:spPr>
          <a:xfrm>
            <a:off x="8782384" y="5972801"/>
            <a:ext cx="1062454" cy="461665"/>
          </a:xfrm>
          <a:prstGeom prst="rect">
            <a:avLst/>
          </a:prstGeom>
          <a:noFill/>
        </p:spPr>
        <p:txBody>
          <a:bodyPr wrap="square" rtlCol="0">
            <a:spAutoFit/>
          </a:bodyPr>
          <a:lstStyle/>
          <a:p>
            <a:pPr algn="ctr"/>
            <a:r>
              <a:rPr lang="en-US" sz="800" dirty="0">
                <a:solidFill>
                  <a:srgbClr val="404040"/>
                </a:solidFill>
                <a:latin typeface="Gotham Medium"/>
              </a:rPr>
              <a:t>DL </a:t>
            </a:r>
            <a:br>
              <a:rPr lang="en-US" sz="800" dirty="0">
                <a:solidFill>
                  <a:srgbClr val="404040"/>
                </a:solidFill>
                <a:latin typeface="Gotham Medium"/>
              </a:rPr>
            </a:br>
            <a:r>
              <a:rPr lang="en-US" sz="800" dirty="0">
                <a:solidFill>
                  <a:srgbClr val="404040"/>
                </a:solidFill>
                <a:latin typeface="Gotham Medium"/>
              </a:rPr>
              <a:t>CONTAINERS </a:t>
            </a:r>
            <a:br>
              <a:rPr lang="en-US" sz="800" dirty="0">
                <a:solidFill>
                  <a:srgbClr val="404040"/>
                </a:solidFill>
                <a:latin typeface="Gotham Medium"/>
              </a:rPr>
            </a:br>
            <a:r>
              <a:rPr lang="en-US" sz="800" dirty="0">
                <a:solidFill>
                  <a:srgbClr val="404040"/>
                </a:solidFill>
                <a:latin typeface="Gotham Medium"/>
              </a:rPr>
              <a:t>&amp; AMIs</a:t>
            </a:r>
          </a:p>
        </p:txBody>
      </p:sp>
      <p:pic>
        <p:nvPicPr>
          <p:cNvPr id="69" name="Picture 68">
            <a:extLst>
              <a:ext uri="{FF2B5EF4-FFF2-40B4-BE49-F238E27FC236}">
                <a16:creationId xmlns:a16="http://schemas.microsoft.com/office/drawing/2014/main" id="{5AB6EE9D-713E-8763-0940-B6EA07D6FD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35495" y="5530276"/>
            <a:ext cx="457200" cy="457200"/>
          </a:xfrm>
          <a:prstGeom prst="rect">
            <a:avLst/>
          </a:prstGeom>
        </p:spPr>
      </p:pic>
      <p:sp>
        <p:nvSpPr>
          <p:cNvPr id="70" name="TextBox 69">
            <a:extLst>
              <a:ext uri="{FF2B5EF4-FFF2-40B4-BE49-F238E27FC236}">
                <a16:creationId xmlns:a16="http://schemas.microsoft.com/office/drawing/2014/main" id="{1771E8D5-EAFB-D942-3E11-C675A3EF3BA8}"/>
              </a:ext>
            </a:extLst>
          </p:cNvPr>
          <p:cNvSpPr txBox="1"/>
          <p:nvPr/>
        </p:nvSpPr>
        <p:spPr>
          <a:xfrm>
            <a:off x="7422213" y="5972801"/>
            <a:ext cx="706453" cy="215444"/>
          </a:xfrm>
          <a:prstGeom prst="rect">
            <a:avLst/>
          </a:prstGeom>
          <a:noFill/>
        </p:spPr>
        <p:txBody>
          <a:bodyPr wrap="square" rtlCol="0">
            <a:spAutoFit/>
          </a:bodyPr>
          <a:lstStyle/>
          <a:p>
            <a:pPr algn="ctr"/>
            <a:r>
              <a:rPr lang="en-US" sz="800" dirty="0">
                <a:solidFill>
                  <a:srgbClr val="404040"/>
                </a:solidFill>
                <a:latin typeface="Gotham Medium"/>
              </a:rPr>
              <a:t>ECS</a:t>
            </a:r>
          </a:p>
        </p:txBody>
      </p:sp>
      <p:pic>
        <p:nvPicPr>
          <p:cNvPr id="71" name="Picture 70">
            <a:extLst>
              <a:ext uri="{FF2B5EF4-FFF2-40B4-BE49-F238E27FC236}">
                <a16:creationId xmlns:a16="http://schemas.microsoft.com/office/drawing/2014/main" id="{F234F49B-FF57-CC60-7F43-F851AF1079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6778" y="5530276"/>
            <a:ext cx="457200" cy="457200"/>
          </a:xfrm>
          <a:prstGeom prst="rect">
            <a:avLst/>
          </a:prstGeom>
        </p:spPr>
      </p:pic>
      <p:sp>
        <p:nvSpPr>
          <p:cNvPr id="72" name="TextBox 71">
            <a:extLst>
              <a:ext uri="{FF2B5EF4-FFF2-40B4-BE49-F238E27FC236}">
                <a16:creationId xmlns:a16="http://schemas.microsoft.com/office/drawing/2014/main" id="{D3913E2A-4468-8B1E-0F93-7A778A86AA42}"/>
              </a:ext>
            </a:extLst>
          </p:cNvPr>
          <p:cNvSpPr txBox="1"/>
          <p:nvPr/>
        </p:nvSpPr>
        <p:spPr>
          <a:xfrm>
            <a:off x="8166696" y="5972801"/>
            <a:ext cx="706453" cy="215444"/>
          </a:xfrm>
          <a:prstGeom prst="rect">
            <a:avLst/>
          </a:prstGeom>
          <a:noFill/>
        </p:spPr>
        <p:txBody>
          <a:bodyPr wrap="square" rtlCol="0">
            <a:spAutoFit/>
          </a:bodyPr>
          <a:lstStyle/>
          <a:p>
            <a:pPr algn="ctr"/>
            <a:r>
              <a:rPr lang="en-US" sz="800" dirty="0">
                <a:solidFill>
                  <a:srgbClr val="404040"/>
                </a:solidFill>
                <a:latin typeface="Gotham Medium"/>
              </a:rPr>
              <a:t>EKS</a:t>
            </a:r>
          </a:p>
        </p:txBody>
      </p:sp>
      <p:pic>
        <p:nvPicPr>
          <p:cNvPr id="73" name="Picture 72">
            <a:extLst>
              <a:ext uri="{FF2B5EF4-FFF2-40B4-BE49-F238E27FC236}">
                <a16:creationId xmlns:a16="http://schemas.microsoft.com/office/drawing/2014/main" id="{1929DB04-E003-4DA3-AD90-5022B21FEA5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92929" y="5530276"/>
            <a:ext cx="457200" cy="457200"/>
          </a:xfrm>
          <a:prstGeom prst="rect">
            <a:avLst/>
          </a:prstGeom>
        </p:spPr>
      </p:pic>
      <p:pic>
        <p:nvPicPr>
          <p:cNvPr id="74" name="Picture 73">
            <a:extLst>
              <a:ext uri="{FF2B5EF4-FFF2-40B4-BE49-F238E27FC236}">
                <a16:creationId xmlns:a16="http://schemas.microsoft.com/office/drawing/2014/main" id="{8400B502-C0A3-EC79-1E9F-DE43955B10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20626" y="5530276"/>
            <a:ext cx="457200" cy="457200"/>
          </a:xfrm>
          <a:prstGeom prst="rect">
            <a:avLst/>
          </a:prstGeom>
        </p:spPr>
      </p:pic>
      <p:sp>
        <p:nvSpPr>
          <p:cNvPr id="75" name="TextBox 74">
            <a:extLst>
              <a:ext uri="{FF2B5EF4-FFF2-40B4-BE49-F238E27FC236}">
                <a16:creationId xmlns:a16="http://schemas.microsoft.com/office/drawing/2014/main" id="{2AE6ED38-E502-A4A5-25FD-1F4789B63396}"/>
              </a:ext>
            </a:extLst>
          </p:cNvPr>
          <p:cNvSpPr txBox="1"/>
          <p:nvPr/>
        </p:nvSpPr>
        <p:spPr>
          <a:xfrm>
            <a:off x="10369762" y="5972801"/>
            <a:ext cx="971167" cy="215444"/>
          </a:xfrm>
          <a:prstGeom prst="rect">
            <a:avLst/>
          </a:prstGeom>
          <a:noFill/>
        </p:spPr>
        <p:txBody>
          <a:bodyPr wrap="square" rtlCol="0">
            <a:spAutoFit/>
          </a:bodyPr>
          <a:lstStyle/>
          <a:p>
            <a:pPr algn="ctr"/>
            <a:r>
              <a:rPr lang="en-US" sz="800" dirty="0">
                <a:solidFill>
                  <a:srgbClr val="404040"/>
                </a:solidFill>
                <a:latin typeface="Gotham Medium"/>
              </a:rPr>
              <a:t>GREENGRASS</a:t>
            </a:r>
          </a:p>
        </p:txBody>
      </p:sp>
      <p:pic>
        <p:nvPicPr>
          <p:cNvPr id="76" name="Picture 75">
            <a:extLst>
              <a:ext uri="{FF2B5EF4-FFF2-40B4-BE49-F238E27FC236}">
                <a16:creationId xmlns:a16="http://schemas.microsoft.com/office/drawing/2014/main" id="{E828E46D-238F-19E2-A683-F4866B04850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49344" y="5530276"/>
            <a:ext cx="457200" cy="457200"/>
          </a:xfrm>
          <a:prstGeom prst="rect">
            <a:avLst/>
          </a:prstGeom>
        </p:spPr>
      </p:pic>
      <p:sp>
        <p:nvSpPr>
          <p:cNvPr id="77" name="TextBox 76">
            <a:extLst>
              <a:ext uri="{FF2B5EF4-FFF2-40B4-BE49-F238E27FC236}">
                <a16:creationId xmlns:a16="http://schemas.microsoft.com/office/drawing/2014/main" id="{B49EBAD5-239A-126F-F687-317B4AA74724}"/>
              </a:ext>
            </a:extLst>
          </p:cNvPr>
          <p:cNvSpPr txBox="1"/>
          <p:nvPr/>
        </p:nvSpPr>
        <p:spPr>
          <a:xfrm>
            <a:off x="9610276" y="5972801"/>
            <a:ext cx="971167" cy="338554"/>
          </a:xfrm>
          <a:prstGeom prst="rect">
            <a:avLst/>
          </a:prstGeom>
          <a:noFill/>
        </p:spPr>
        <p:txBody>
          <a:bodyPr wrap="square" rtlCol="0">
            <a:spAutoFit/>
          </a:bodyPr>
          <a:lstStyle/>
          <a:p>
            <a:pPr algn="ctr"/>
            <a:r>
              <a:rPr lang="en-US" sz="800" dirty="0">
                <a:solidFill>
                  <a:srgbClr val="404040"/>
                </a:solidFill>
                <a:latin typeface="Gotham Medium"/>
              </a:rPr>
              <a:t>ELASTIC INFERENCE</a:t>
            </a:r>
          </a:p>
        </p:txBody>
      </p:sp>
      <p:pic>
        <p:nvPicPr>
          <p:cNvPr id="78" name="Picture 77">
            <a:extLst>
              <a:ext uri="{FF2B5EF4-FFF2-40B4-BE49-F238E27FC236}">
                <a16:creationId xmlns:a16="http://schemas.microsoft.com/office/drawing/2014/main" id="{2242C35A-1511-085B-88A8-6B04AFB229D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64212" y="5530276"/>
            <a:ext cx="457200" cy="457200"/>
          </a:xfrm>
          <a:prstGeom prst="rect">
            <a:avLst/>
          </a:prstGeom>
        </p:spPr>
      </p:pic>
      <p:sp>
        <p:nvSpPr>
          <p:cNvPr id="79" name="TextBox 78">
            <a:extLst>
              <a:ext uri="{FF2B5EF4-FFF2-40B4-BE49-F238E27FC236}">
                <a16:creationId xmlns:a16="http://schemas.microsoft.com/office/drawing/2014/main" id="{35308DC1-5CD9-332C-9085-893AADF1BCC7}"/>
              </a:ext>
            </a:extLst>
          </p:cNvPr>
          <p:cNvSpPr txBox="1"/>
          <p:nvPr/>
        </p:nvSpPr>
        <p:spPr>
          <a:xfrm>
            <a:off x="6504938" y="5972801"/>
            <a:ext cx="971167" cy="215444"/>
          </a:xfrm>
          <a:prstGeom prst="rect">
            <a:avLst/>
          </a:prstGeom>
          <a:noFill/>
        </p:spPr>
        <p:txBody>
          <a:bodyPr wrap="square" rtlCol="0">
            <a:spAutoFit/>
          </a:bodyPr>
          <a:lstStyle/>
          <a:p>
            <a:pPr algn="ctr"/>
            <a:r>
              <a:rPr lang="en-US" sz="800" dirty="0">
                <a:solidFill>
                  <a:srgbClr val="404040"/>
                </a:solidFill>
                <a:latin typeface="Gotham Medium"/>
              </a:rPr>
              <a:t>INFERENTIA</a:t>
            </a:r>
          </a:p>
        </p:txBody>
      </p:sp>
      <p:sp>
        <p:nvSpPr>
          <p:cNvPr id="2" name="Rectangle 1">
            <a:extLst>
              <a:ext uri="{FF2B5EF4-FFF2-40B4-BE49-F238E27FC236}">
                <a16:creationId xmlns:a16="http://schemas.microsoft.com/office/drawing/2014/main" id="{FC4D302E-8F08-6964-5D2E-D1753E743BF8}"/>
              </a:ext>
            </a:extLst>
          </p:cNvPr>
          <p:cNvSpPr/>
          <p:nvPr/>
        </p:nvSpPr>
        <p:spPr>
          <a:xfrm>
            <a:off x="275208" y="218665"/>
            <a:ext cx="11411565" cy="2210917"/>
          </a:xfrm>
          <a:prstGeom prst="rect">
            <a:avLst/>
          </a:prstGeom>
          <a:no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1930518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a:xfrm>
            <a:off x="5347547" y="758614"/>
            <a:ext cx="6509173" cy="5919895"/>
          </a:xfrm>
        </p:spPr>
        <p:txBody>
          <a:bodyPr/>
          <a:lstStyle/>
          <a:p>
            <a:r>
              <a:rPr lang="en-US" dirty="0"/>
              <a:t>Rekognition Image</a:t>
            </a:r>
          </a:p>
          <a:p>
            <a:pPr lvl="1"/>
            <a:r>
              <a:rPr lang="en-US" dirty="0"/>
              <a:t>Facial recognition</a:t>
            </a:r>
          </a:p>
          <a:p>
            <a:pPr lvl="1"/>
            <a:r>
              <a:rPr lang="en-US" dirty="0"/>
              <a:t>Image search</a:t>
            </a:r>
          </a:p>
          <a:p>
            <a:pPr lvl="1"/>
            <a:r>
              <a:rPr lang="en-US" dirty="0"/>
              <a:t>Sentiment analysis</a:t>
            </a:r>
          </a:p>
          <a:p>
            <a:pPr lvl="1"/>
            <a:r>
              <a:rPr lang="en-US" dirty="0"/>
              <a:t>Image moderation</a:t>
            </a:r>
          </a:p>
          <a:p>
            <a:pPr lvl="1"/>
            <a:r>
              <a:rPr lang="en-US" dirty="0"/>
              <a:t>Face-based verification</a:t>
            </a:r>
          </a:p>
          <a:p>
            <a:r>
              <a:rPr lang="en-US" dirty="0"/>
              <a:t>Rekognition Video</a:t>
            </a:r>
          </a:p>
          <a:p>
            <a:pPr lvl="1"/>
            <a:r>
              <a:rPr lang="en-US" dirty="0"/>
              <a:t>Video search</a:t>
            </a:r>
          </a:p>
          <a:p>
            <a:pPr lvl="1"/>
            <a:r>
              <a:rPr lang="en-US" dirty="0"/>
              <a:t>Video moderation</a:t>
            </a:r>
          </a:p>
          <a:p>
            <a:r>
              <a:rPr lang="en-US" dirty="0" err="1"/>
              <a:t>Textract</a:t>
            </a:r>
            <a:endParaRPr lang="en-US" dirty="0"/>
          </a:p>
          <a:p>
            <a:pPr lvl="1"/>
            <a:r>
              <a:rPr lang="en-US" dirty="0"/>
              <a:t>Document import and processing</a:t>
            </a:r>
          </a:p>
          <a:p>
            <a:pPr lvl="1"/>
            <a:r>
              <a:rPr lang="en-US" dirty="0"/>
              <a:t>Text extraction for natural language processing (NLP)</a:t>
            </a:r>
          </a:p>
          <a:p>
            <a:endParaRPr lang="en-US" dirty="0"/>
          </a:p>
        </p:txBody>
      </p:sp>
      <p:pic>
        <p:nvPicPr>
          <p:cNvPr id="6" name="Picture 5">
            <a:extLst>
              <a:ext uri="{FF2B5EF4-FFF2-40B4-BE49-F238E27FC236}">
                <a16:creationId xmlns:a16="http://schemas.microsoft.com/office/drawing/2014/main" id="{4987B067-B804-D701-120E-F4565567F9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702" r="7266"/>
          <a:stretch/>
        </p:blipFill>
        <p:spPr>
          <a:xfrm>
            <a:off x="0" y="-33709"/>
            <a:ext cx="4846320" cy="6891710"/>
          </a:xfrm>
          <a:prstGeom prst="rect">
            <a:avLst/>
          </a:prstGeom>
        </p:spPr>
      </p:pic>
    </p:spTree>
    <p:extLst>
      <p:ext uri="{BB962C8B-B14F-4D97-AF65-F5344CB8AC3E}">
        <p14:creationId xmlns:p14="http://schemas.microsoft.com/office/powerpoint/2010/main" val="51299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C419AE-24B6-C9F4-04D5-D2B7E84BEEDB}"/>
              </a:ext>
            </a:extLst>
          </p:cNvPr>
          <p:cNvSpPr>
            <a:spLocks noGrp="1"/>
          </p:cNvSpPr>
          <p:nvPr>
            <p:ph type="body" sz="quarter" idx="10"/>
          </p:nvPr>
        </p:nvSpPr>
        <p:spPr>
          <a:xfrm>
            <a:off x="5347547" y="758614"/>
            <a:ext cx="6509173" cy="5919895"/>
          </a:xfrm>
        </p:spPr>
        <p:txBody>
          <a:bodyPr/>
          <a:lstStyle/>
          <a:p>
            <a:r>
              <a:rPr lang="en-US" dirty="0"/>
              <a:t>Polly</a:t>
            </a:r>
          </a:p>
          <a:p>
            <a:pPr lvl="1"/>
            <a:r>
              <a:rPr lang="en-US" dirty="0"/>
              <a:t>Text-to-speech</a:t>
            </a:r>
          </a:p>
          <a:p>
            <a:pPr lvl="1"/>
            <a:r>
              <a:rPr lang="en-US" dirty="0"/>
              <a:t>E-books and training for the visually impaired</a:t>
            </a:r>
          </a:p>
          <a:p>
            <a:pPr lvl="1"/>
            <a:r>
              <a:rPr lang="en-US" dirty="0"/>
              <a:t>Announcement systems</a:t>
            </a:r>
          </a:p>
          <a:p>
            <a:r>
              <a:rPr lang="en-US" dirty="0"/>
              <a:t>Transcribe</a:t>
            </a:r>
          </a:p>
          <a:p>
            <a:pPr lvl="1"/>
            <a:r>
              <a:rPr lang="en-US" dirty="0"/>
              <a:t>Speech-to-text</a:t>
            </a:r>
          </a:p>
          <a:p>
            <a:pPr lvl="1"/>
            <a:r>
              <a:rPr lang="en-US" dirty="0"/>
              <a:t>Closed captioning and subtitles</a:t>
            </a:r>
          </a:p>
        </p:txBody>
      </p:sp>
      <p:pic>
        <p:nvPicPr>
          <p:cNvPr id="4" name="Picture 3">
            <a:extLst>
              <a:ext uri="{FF2B5EF4-FFF2-40B4-BE49-F238E27FC236}">
                <a16:creationId xmlns:a16="http://schemas.microsoft.com/office/drawing/2014/main" id="{FF1081C5-BC21-15E3-57FE-1B2B070121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512" t="6991" r="19588" b="11134"/>
          <a:stretch/>
        </p:blipFill>
        <p:spPr>
          <a:xfrm flipH="1">
            <a:off x="-1" y="-33709"/>
            <a:ext cx="4846321" cy="6891709"/>
          </a:xfrm>
          <a:prstGeom prst="rect">
            <a:avLst/>
          </a:prstGeom>
        </p:spPr>
      </p:pic>
    </p:spTree>
    <p:extLst>
      <p:ext uri="{BB962C8B-B14F-4D97-AF65-F5344CB8AC3E}">
        <p14:creationId xmlns:p14="http://schemas.microsoft.com/office/powerpoint/2010/main" val="77212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51639</TotalTime>
  <Words>2325</Words>
  <Application>Microsoft Office PowerPoint</Application>
  <PresentationFormat>Widescreen</PresentationFormat>
  <Paragraphs>548</Paragraphs>
  <Slides>20</Slides>
  <Notes>20</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20</vt:i4>
      </vt:variant>
    </vt:vector>
  </HeadingPairs>
  <TitlesOfParts>
    <vt:vector size="38" baseType="lpstr">
      <vt:lpstr>Arial</vt:lpstr>
      <vt:lpstr>Calibri</vt:lpstr>
      <vt:lpstr>Gotham Bold</vt:lpstr>
      <vt:lpstr>Gotham Medium</vt:lpstr>
      <vt:lpstr>Lucida Grande</vt:lpstr>
      <vt:lpstr>Montserrat</vt:lpstr>
      <vt:lpstr>Myriad Pro</vt:lpstr>
      <vt:lpstr>Myriad Pro Light</vt:lpstr>
      <vt:lpstr>PS TT Commons</vt:lpstr>
      <vt:lpstr>PS TT Commons Light</vt:lpstr>
      <vt:lpstr>Trebuchet MS</vt:lpstr>
      <vt:lpstr>Wingdings</vt:lpstr>
      <vt:lpstr>Blank</vt:lpstr>
      <vt:lpstr>ZtM</vt:lpstr>
      <vt:lpstr>1_Blank</vt:lpstr>
      <vt:lpstr>2_Blank</vt:lpstr>
      <vt:lpstr>1_ZtM</vt:lpstr>
      <vt:lpstr>2_ZtM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3287</cp:revision>
  <dcterms:created xsi:type="dcterms:W3CDTF">2021-07-31T23:46:42Z</dcterms:created>
  <dcterms:modified xsi:type="dcterms:W3CDTF">2022-10-27T21:38:40Z</dcterms:modified>
</cp:coreProperties>
</file>